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392" r:id="rId2"/>
    <p:sldId id="430" r:id="rId3"/>
    <p:sldId id="393" r:id="rId4"/>
    <p:sldId id="394" r:id="rId5"/>
    <p:sldId id="395" r:id="rId6"/>
    <p:sldId id="396" r:id="rId7"/>
    <p:sldId id="397" r:id="rId8"/>
    <p:sldId id="398" r:id="rId9"/>
    <p:sldId id="399" r:id="rId10"/>
    <p:sldId id="400" r:id="rId11"/>
    <p:sldId id="401" r:id="rId12"/>
    <p:sldId id="402" r:id="rId13"/>
    <p:sldId id="403" r:id="rId14"/>
    <p:sldId id="404" r:id="rId15"/>
    <p:sldId id="405" r:id="rId16"/>
    <p:sldId id="406" r:id="rId17"/>
    <p:sldId id="407" r:id="rId18"/>
    <p:sldId id="408" r:id="rId19"/>
    <p:sldId id="409" r:id="rId20"/>
    <p:sldId id="410" r:id="rId21"/>
    <p:sldId id="411" r:id="rId22"/>
    <p:sldId id="412" r:id="rId23"/>
    <p:sldId id="413" r:id="rId24"/>
    <p:sldId id="414" r:id="rId25"/>
    <p:sldId id="415" r:id="rId26"/>
    <p:sldId id="416" r:id="rId27"/>
    <p:sldId id="417" r:id="rId28"/>
    <p:sldId id="418" r:id="rId29"/>
    <p:sldId id="419" r:id="rId30"/>
    <p:sldId id="420" r:id="rId31"/>
    <p:sldId id="421" r:id="rId32"/>
    <p:sldId id="422" r:id="rId33"/>
    <p:sldId id="423" r:id="rId34"/>
    <p:sldId id="424" r:id="rId35"/>
    <p:sldId id="425" r:id="rId36"/>
    <p:sldId id="426" r:id="rId37"/>
    <p:sldId id="427" r:id="rId38"/>
    <p:sldId id="428" r:id="rId39"/>
    <p:sldId id="429" r:id="rId4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2D4206-8008-496F-A8D7-D3C11BC10DB9}"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87AD6B-277C-40D7-BAEB-6CD9CE9EC10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45504A18-B785-4478-B70A-3506BFB67B4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5504A18-B785-4478-B70A-3506BFB67B4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5504A18-B785-4478-B70A-3506BFB67B4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5504A18-B785-4478-B70A-3506BFB67B4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5504A18-B785-4478-B70A-3506BFB67B4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5504A18-B785-4478-B70A-3506BFB67B4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5504A18-B785-4478-B70A-3506BFB67B4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5504A18-B785-4478-B70A-3506BFB67B4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5504A18-B785-4478-B70A-3506BFB67B4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5504A18-B785-4478-B70A-3506BFB67B4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86A1DC6-E999-4D7C-B2E6-4CF9CE55F181}"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45504A18-B785-4478-B70A-3506BFB67B47}"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6A1DC6-E999-4D7C-B2E6-4CF9CE55F181}" type="datetimeFigureOut">
              <a:rPr lang="fr-FR" smtClean="0"/>
              <a:pPr/>
              <a:t>18/03/2020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5504A18-B785-4478-B70A-3506BFB67B47}"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ctrTitle"/>
          </p:nvPr>
        </p:nvSpPr>
        <p:spPr>
          <a:xfrm>
            <a:off x="467544" y="1196752"/>
            <a:ext cx="7851648" cy="1828800"/>
          </a:xfrm>
        </p:spPr>
        <p:txBody>
          <a:bodyPr>
            <a:normAutofit/>
          </a:bodyPr>
          <a:lstStyle/>
          <a:p>
            <a:r>
              <a:rPr lang="fr-FR" sz="4000" dirty="0" smtClean="0">
                <a:latin typeface="+mn-lt"/>
              </a:rPr>
              <a:t>Cours :Finances publiques 3</a:t>
            </a:r>
            <a:br>
              <a:rPr lang="fr-FR" sz="4000" dirty="0" smtClean="0">
                <a:latin typeface="+mn-lt"/>
              </a:rPr>
            </a:br>
            <a:r>
              <a:rPr lang="fr-FR" sz="4000" dirty="0" smtClean="0">
                <a:latin typeface="+mn-lt"/>
              </a:rPr>
              <a:t>Pr ABOULHOUDA Wiam</a:t>
            </a:r>
            <a:br>
              <a:rPr lang="fr-FR" sz="4000" dirty="0" smtClean="0">
                <a:latin typeface="+mn-lt"/>
              </a:rPr>
            </a:br>
            <a:r>
              <a:rPr lang="fr-FR" sz="4000" dirty="0" smtClean="0">
                <a:latin typeface="+mn-lt"/>
              </a:rPr>
              <a:t>Pr KETTANI Brahim</a:t>
            </a:r>
            <a:endParaRPr lang="fr-FR" sz="4000" dirty="0">
              <a:latin typeface="+mn-lt"/>
            </a:endParaRPr>
          </a:p>
        </p:txBody>
      </p:sp>
      <p:sp>
        <p:nvSpPr>
          <p:cNvPr id="9" name="Sous-titre 8"/>
          <p:cNvSpPr>
            <a:spLocks noGrp="1"/>
          </p:cNvSpPr>
          <p:nvPr>
            <p:ph type="subTitle" idx="1"/>
          </p:nvPr>
        </p:nvSpPr>
        <p:spPr/>
        <p:txBody>
          <a:bodyPr/>
          <a:lstStyle/>
          <a:p>
            <a:r>
              <a:rPr lang="fr-FR" dirty="0" smtClean="0"/>
              <a:t>Semestre 4</a:t>
            </a:r>
          </a:p>
          <a:p>
            <a:r>
              <a:rPr lang="fr-FR" dirty="0" smtClean="0"/>
              <a:t>E2,E3,E7,E8</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fontScale="90000"/>
          </a:bodyPr>
          <a:lstStyle/>
          <a:p>
            <a:r>
              <a:rPr lang="fr-FR" sz="3200" dirty="0" smtClean="0">
                <a:solidFill>
                  <a:schemeClr val="tx1"/>
                </a:solidFill>
                <a:latin typeface="+mn-lt"/>
              </a:rPr>
              <a:t>C- le budget base zéro (BBZ) ( président Carter)</a:t>
            </a:r>
            <a:endParaRPr lang="fr-FR" sz="3200" dirty="0">
              <a:solidFill>
                <a:schemeClr val="tx1"/>
              </a:solidFill>
              <a:latin typeface="+mn-lt"/>
            </a:endParaRPr>
          </a:p>
        </p:txBody>
      </p:sp>
      <p:sp>
        <p:nvSpPr>
          <p:cNvPr id="3" name="Espace réservé du contenu 2"/>
          <p:cNvSpPr>
            <a:spLocks noGrp="1"/>
          </p:cNvSpPr>
          <p:nvPr>
            <p:ph idx="1"/>
          </p:nvPr>
        </p:nvSpPr>
        <p:spPr>
          <a:xfrm>
            <a:off x="457200" y="1700808"/>
            <a:ext cx="8229600" cy="4623792"/>
          </a:xfrm>
        </p:spPr>
        <p:txBody>
          <a:bodyPr>
            <a:normAutofit fontScale="70000" lnSpcReduction="20000"/>
          </a:bodyPr>
          <a:lstStyle/>
          <a:p>
            <a:pPr marL="514350" indent="-514350" algn="just"/>
            <a:r>
              <a:rPr lang="fr-FR" dirty="0" smtClean="0"/>
              <a:t>Le BBZ repose sur les mêmes principes que le PPBS car il cherche à optimiser l’action de l’Etat en analysant chaque activité ou programme en termes de coûts, d’avantages et de solutions alternatives.</a:t>
            </a:r>
          </a:p>
          <a:p>
            <a:pPr marL="514350" indent="-514350" algn="just">
              <a:buNone/>
            </a:pPr>
            <a:endParaRPr lang="fr-FR" dirty="0" smtClean="0"/>
          </a:p>
          <a:p>
            <a:pPr marL="514350" indent="-514350" algn="just"/>
            <a:r>
              <a:rPr lang="fr-FR" dirty="0" smtClean="0"/>
              <a:t>Le BBZ est basé sur le principe que rien n’est acquis. La reconduction d’un budget d’une année à l’autre est donc exclue </a:t>
            </a:r>
          </a:p>
          <a:p>
            <a:pPr marL="514350" indent="-514350" algn="just"/>
            <a:endParaRPr lang="fr-FR" dirty="0" smtClean="0"/>
          </a:p>
          <a:p>
            <a:pPr marL="514350" indent="-514350" algn="just"/>
            <a:endParaRPr lang="fr-FR" dirty="0" smtClean="0"/>
          </a:p>
          <a:p>
            <a:pPr marL="514350" indent="-514350" algn="just">
              <a:buNone/>
            </a:pPr>
            <a:r>
              <a:rPr lang="fr-FR" dirty="0" smtClean="0"/>
              <a:t>	Toutes les dépenses doivent donc être justifiées </a:t>
            </a:r>
            <a:r>
              <a:rPr lang="fr-FR" i="1" dirty="0" smtClean="0"/>
              <a:t>ab </a:t>
            </a:r>
            <a:r>
              <a:rPr lang="fr-FR" i="1" dirty="0" err="1" smtClean="0"/>
              <a:t>initio</a:t>
            </a:r>
            <a:r>
              <a:rPr lang="fr-FR" dirty="0" smtClean="0"/>
              <a:t> puisqu’on attribue à chaque poste budgétaire une valeur 0 et que l’on ne l’augmente qu’au vu des résultats attendus.</a:t>
            </a:r>
          </a:p>
          <a:p>
            <a:pPr marL="514350" indent="-514350" algn="just">
              <a:buNone/>
            </a:pPr>
            <a:endParaRPr lang="fr-FR" dirty="0" smtClean="0"/>
          </a:p>
          <a:p>
            <a:pPr marL="514350" indent="-514350" algn="just"/>
            <a:r>
              <a:rPr lang="fr-FR" dirty="0" smtClean="0"/>
              <a:t>ce système met l’accent sur la nécessité de revoir annuellement la totalité des programmes et des actions pour vérifier l’utilité des différentes dépenses ou recettes afin d’en supprimer certaines ou d’accroitre l’intensité d’autres</a:t>
            </a:r>
            <a:endParaRPr lang="fr-FR" dirty="0"/>
          </a:p>
        </p:txBody>
      </p:sp>
      <p:sp>
        <p:nvSpPr>
          <p:cNvPr id="5" name="Flèche vers le bas 4"/>
          <p:cNvSpPr/>
          <p:nvPr/>
        </p:nvSpPr>
        <p:spPr>
          <a:xfrm>
            <a:off x="4211960" y="3212976"/>
            <a:ext cx="64807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348648"/>
          </a:xfrm>
        </p:spPr>
        <p:txBody>
          <a:bodyPr>
            <a:normAutofit fontScale="90000"/>
          </a:bodyPr>
          <a:lstStyle/>
          <a:p>
            <a:endParaRPr lang="fr-FR" dirty="0"/>
          </a:p>
        </p:txBody>
      </p:sp>
      <p:sp>
        <p:nvSpPr>
          <p:cNvPr id="3" name="Espace réservé du contenu 2"/>
          <p:cNvSpPr>
            <a:spLocks noGrp="1"/>
          </p:cNvSpPr>
          <p:nvPr>
            <p:ph idx="1"/>
          </p:nvPr>
        </p:nvSpPr>
        <p:spPr>
          <a:xfrm>
            <a:off x="457200" y="1412776"/>
            <a:ext cx="8229600" cy="4911824"/>
          </a:xfrm>
        </p:spPr>
        <p:txBody>
          <a:bodyPr>
            <a:normAutofit/>
          </a:bodyPr>
          <a:lstStyle/>
          <a:p>
            <a:pPr>
              <a:buNone/>
            </a:pPr>
            <a:r>
              <a:rPr lang="fr-FR" b="1" dirty="0" smtClean="0">
                <a:solidFill>
                  <a:srgbClr val="FF0000"/>
                </a:solidFill>
              </a:rPr>
              <a:t>Objectifs</a:t>
            </a:r>
          </a:p>
          <a:p>
            <a:pPr>
              <a:buNone/>
            </a:pPr>
            <a:endParaRPr lang="fr-FR" b="1" dirty="0" smtClean="0">
              <a:solidFill>
                <a:srgbClr val="FF0000"/>
              </a:solidFill>
            </a:endParaRPr>
          </a:p>
          <a:p>
            <a:r>
              <a:rPr lang="fr-FR" dirty="0" smtClean="0"/>
              <a:t>L'objectif initial du BBZ, mis en œuvre au début des années 1970 aux États-Unis</a:t>
            </a:r>
            <a:r>
              <a:rPr lang="fr-FR" baseline="30000" dirty="0" smtClean="0"/>
              <a:t> </a:t>
            </a:r>
            <a:r>
              <a:rPr lang="fr-FR" dirty="0" smtClean="0"/>
              <a:t>, est d’améliorer la gestion publique en mettant en évidence les corrélations entre les budgets alloués et les performances réalisées. On vise ainsi la réduction des frais généraux et la mise en place d’indicateurs de mesure permettant d’avoir un contrôle de gestion efficace.</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76640"/>
          </a:xfrm>
        </p:spPr>
        <p:txBody>
          <a:bodyPr>
            <a:normAutofit fontScale="90000"/>
          </a:bodyPr>
          <a:lstStyle/>
          <a:p>
            <a:endParaRPr lang="fr-FR" dirty="0"/>
          </a:p>
        </p:txBody>
      </p:sp>
      <p:sp>
        <p:nvSpPr>
          <p:cNvPr id="3" name="Espace réservé du contenu 2"/>
          <p:cNvSpPr>
            <a:spLocks noGrp="1"/>
          </p:cNvSpPr>
          <p:nvPr>
            <p:ph idx="1"/>
          </p:nvPr>
        </p:nvSpPr>
        <p:spPr>
          <a:xfrm>
            <a:off x="457200" y="1124744"/>
            <a:ext cx="8229600" cy="5199856"/>
          </a:xfrm>
        </p:spPr>
        <p:txBody>
          <a:bodyPr/>
          <a:lstStyle/>
          <a:p>
            <a:r>
              <a:rPr lang="fr-FR" sz="3200" dirty="0" smtClean="0"/>
              <a:t>Le BBZ comporte trois phases:</a:t>
            </a:r>
          </a:p>
          <a:p>
            <a:pPr>
              <a:buNone/>
            </a:pPr>
            <a:endParaRPr lang="fr-FR" sz="3200" dirty="0" smtClean="0"/>
          </a:p>
          <a:p>
            <a:pPr marL="514350" indent="-514350">
              <a:buFont typeface="+mj-lt"/>
              <a:buAutoNum type="arabicPeriod"/>
            </a:pPr>
            <a:r>
              <a:rPr lang="fr-FR" sz="3200" dirty="0" smtClean="0"/>
              <a:t>Identification des propositions budgétaires</a:t>
            </a:r>
          </a:p>
          <a:p>
            <a:pPr marL="514350" indent="-514350">
              <a:buFont typeface="+mj-lt"/>
              <a:buAutoNum type="arabicPeriod"/>
            </a:pPr>
            <a:r>
              <a:rPr lang="fr-FR" sz="3200" dirty="0" smtClean="0"/>
              <a:t>Evaluation et hiérarchisation des propositions</a:t>
            </a:r>
          </a:p>
          <a:p>
            <a:pPr marL="514350" indent="-514350">
              <a:buFont typeface="+mj-lt"/>
              <a:buAutoNum type="arabicPeriod"/>
            </a:pPr>
            <a:r>
              <a:rPr lang="fr-FR" sz="3200" dirty="0" smtClean="0"/>
              <a:t>Attributions des ressources humaines et financières nécessaires</a:t>
            </a:r>
          </a:p>
          <a:p>
            <a:pPr>
              <a:buNone/>
            </a:pP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a:bodyPr>
          <a:lstStyle/>
          <a:p>
            <a:r>
              <a:rPr lang="fr-FR" sz="3200" dirty="0" smtClean="0">
                <a:latin typeface="+mn-lt"/>
              </a:rPr>
              <a:t>Les avantages attendus</a:t>
            </a:r>
            <a:endParaRPr lang="fr-FR" sz="3200" dirty="0">
              <a:latin typeface="+mn-lt"/>
            </a:endParaRPr>
          </a:p>
        </p:txBody>
      </p:sp>
      <p:sp>
        <p:nvSpPr>
          <p:cNvPr id="3" name="Espace réservé du contenu 2"/>
          <p:cNvSpPr>
            <a:spLocks noGrp="1"/>
          </p:cNvSpPr>
          <p:nvPr>
            <p:ph idx="1"/>
          </p:nvPr>
        </p:nvSpPr>
        <p:spPr>
          <a:xfrm>
            <a:off x="457200" y="1700808"/>
            <a:ext cx="8229600" cy="4623792"/>
          </a:xfrm>
        </p:spPr>
        <p:txBody>
          <a:bodyPr>
            <a:normAutofit fontScale="92500" lnSpcReduction="10000"/>
          </a:bodyPr>
          <a:lstStyle/>
          <a:p>
            <a:r>
              <a:rPr lang="fr-FR" dirty="0" smtClean="0"/>
              <a:t>Une allocation rationnelle des ressources, basée sur les besoins réels plutôt que l’habitude. On élimine ou on sous-traite plus facilement les opérations obsolètes ou peu efficaces.</a:t>
            </a:r>
          </a:p>
          <a:p>
            <a:r>
              <a:rPr lang="fr-FR" dirty="0" smtClean="0"/>
              <a:t>La motivation des personnes, qui sont poussées à bien définir leur missions, à chercher des manières plus efficaces de fonctionner et à travailler ensemble pour établir et défendre leur budget</a:t>
            </a:r>
          </a:p>
          <a:p>
            <a:r>
              <a:rPr lang="fr-FR" dirty="0" smtClean="0"/>
              <a:t>Un coup d’arrêt à l’inflation des budgets et l’incitation à trouver des alternatives.</a:t>
            </a:r>
          </a:p>
          <a:p>
            <a:r>
              <a:rPr lang="fr-FR" dirty="0" smtClean="0"/>
              <a:t>Une aide à la mise en place des indicateurs permettant l’analyse des écarts.</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80696"/>
          </a:xfrm>
        </p:spPr>
        <p:txBody>
          <a:bodyPr>
            <a:normAutofit/>
          </a:bodyPr>
          <a:lstStyle/>
          <a:p>
            <a:r>
              <a:rPr lang="fr-FR" sz="3200" dirty="0" smtClean="0">
                <a:latin typeface="+mn-lt"/>
              </a:rPr>
              <a:t>Inconvénients</a:t>
            </a:r>
            <a:endParaRPr lang="fr-FR" sz="3200" dirty="0">
              <a:latin typeface="+mn-lt"/>
            </a:endParaRPr>
          </a:p>
        </p:txBody>
      </p:sp>
      <p:sp>
        <p:nvSpPr>
          <p:cNvPr id="3" name="Espace réservé du contenu 2"/>
          <p:cNvSpPr>
            <a:spLocks noGrp="1"/>
          </p:cNvSpPr>
          <p:nvPr>
            <p:ph idx="1"/>
          </p:nvPr>
        </p:nvSpPr>
        <p:spPr>
          <a:xfrm>
            <a:off x="457200" y="1556792"/>
            <a:ext cx="8229600" cy="4767808"/>
          </a:xfrm>
        </p:spPr>
        <p:txBody>
          <a:bodyPr>
            <a:normAutofit/>
          </a:bodyPr>
          <a:lstStyle/>
          <a:p>
            <a:r>
              <a:rPr lang="fr-FR" dirty="0" smtClean="0"/>
              <a:t>Consomme beaucoup plus de temps à établir qu’un budget incrémental (également appelé "budget par reconduction"), d’autant plus que l’organisation concernée est de grande taille. Souvent l'analyse BBZ n'est pas annuelle, mais se renouvelle tous les 3 à 5 ans.</a:t>
            </a:r>
          </a:p>
          <a:p>
            <a:r>
              <a:rPr lang="fr-FR" dirty="0" smtClean="0"/>
              <a:t>Certains résultats (immatériels notamment) peuvent être difficile à mesurer et donc à justifier</a:t>
            </a:r>
          </a:p>
          <a:p>
            <a:r>
              <a:rPr lang="fr-FR" dirty="0" smtClean="0"/>
              <a:t>Demande une formation des personnes</a:t>
            </a:r>
          </a:p>
          <a:p>
            <a:r>
              <a:rPr lang="fr-FR" dirty="0" smtClean="0"/>
              <a:t>Système lourd et coûteux</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2400" dirty="0" smtClean="0">
                <a:latin typeface="+mn-lt"/>
              </a:rPr>
              <a:t>D- la rationalisation des choix budgétaires</a:t>
            </a:r>
            <a:endParaRPr lang="fr-FR" sz="2400" dirty="0">
              <a:latin typeface="+mn-lt"/>
            </a:endParaRPr>
          </a:p>
        </p:txBody>
      </p:sp>
      <p:sp>
        <p:nvSpPr>
          <p:cNvPr id="3" name="Espace réservé du contenu 2"/>
          <p:cNvSpPr>
            <a:spLocks noGrp="1"/>
          </p:cNvSpPr>
          <p:nvPr>
            <p:ph idx="1"/>
          </p:nvPr>
        </p:nvSpPr>
        <p:spPr>
          <a:xfrm>
            <a:off x="457200" y="1412776"/>
            <a:ext cx="8229600" cy="4911824"/>
          </a:xfrm>
        </p:spPr>
        <p:txBody>
          <a:bodyPr>
            <a:normAutofit/>
          </a:bodyPr>
          <a:lstStyle/>
          <a:p>
            <a:endParaRPr lang="fr-FR" dirty="0" smtClean="0"/>
          </a:p>
          <a:p>
            <a:r>
              <a:rPr lang="fr-FR" dirty="0" smtClean="0"/>
              <a:t>Cette rationalisation a commencé aux Etats-Unis en 1965 sous la présidence de Johnson et a gagné en France depuis 1970 au niveau de plusieurs ministères et s’est achevée en 1985.</a:t>
            </a:r>
          </a:p>
          <a:p>
            <a:r>
              <a:rPr lang="fr-FR" dirty="0" smtClean="0"/>
              <a:t>Cette rationalisation a pour but de répondre à la question : les services publics sont-ils efficaces ? et de conduire à de meilleurs </a:t>
            </a:r>
            <a:r>
              <a:rPr lang="fr-FR" smtClean="0"/>
              <a:t>choix budgétaires</a:t>
            </a: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1440"/>
            <a:ext cx="8229600" cy="2016224"/>
          </a:xfrm>
        </p:spPr>
        <p:txBody>
          <a:bodyPr>
            <a:normAutofit fontScale="90000"/>
          </a:bodyPr>
          <a:lstStyle/>
          <a:p>
            <a:r>
              <a:rPr lang="fr-FR" sz="3600" dirty="0" smtClean="0">
                <a:latin typeface="+mn-lt"/>
              </a:rPr>
              <a:t/>
            </a:r>
            <a:br>
              <a:rPr lang="fr-FR" sz="3600" dirty="0" smtClean="0">
                <a:latin typeface="+mn-lt"/>
              </a:rPr>
            </a:br>
            <a:r>
              <a:rPr lang="fr-FR" sz="3600" dirty="0" smtClean="0">
                <a:latin typeface="+mn-lt"/>
              </a:rPr>
              <a:t/>
            </a:r>
            <a:br>
              <a:rPr lang="fr-FR" sz="3600" dirty="0" smtClean="0">
                <a:latin typeface="+mn-lt"/>
              </a:rPr>
            </a:br>
            <a:r>
              <a:rPr lang="fr-FR" sz="3100" dirty="0" smtClean="0">
                <a:latin typeface="+mn-lt"/>
              </a:rPr>
              <a:t>Les étapes d’analyse de type R.C.B.</a:t>
            </a:r>
            <a:r>
              <a:rPr lang="fr-FR" dirty="0" smtClean="0"/>
              <a:t/>
            </a:r>
            <a:br>
              <a:rPr lang="fr-FR" dirty="0" smtClean="0"/>
            </a:br>
            <a:endParaRPr lang="fr-FR" dirty="0"/>
          </a:p>
        </p:txBody>
      </p:sp>
      <p:sp>
        <p:nvSpPr>
          <p:cNvPr id="3" name="Espace réservé du contenu 2"/>
          <p:cNvSpPr>
            <a:spLocks noGrp="1"/>
          </p:cNvSpPr>
          <p:nvPr>
            <p:ph idx="1"/>
          </p:nvPr>
        </p:nvSpPr>
        <p:spPr>
          <a:xfrm>
            <a:off x="457200" y="1052736"/>
            <a:ext cx="8229600" cy="5271864"/>
          </a:xfrm>
        </p:spPr>
        <p:txBody>
          <a:bodyPr>
            <a:normAutofit/>
          </a:bodyPr>
          <a:lstStyle/>
          <a:p>
            <a:endParaRPr lang="fr-FR" dirty="0" smtClean="0"/>
          </a:p>
          <a:p>
            <a:r>
              <a:rPr lang="fr-FR" dirty="0" smtClean="0"/>
              <a:t>1) Détermination des objectifs qui doivent être structurés.</a:t>
            </a:r>
          </a:p>
          <a:p>
            <a:r>
              <a:rPr lang="fr-FR" dirty="0" smtClean="0"/>
              <a:t>2) sélectionner les moyens en fonction des objectifs.</a:t>
            </a:r>
          </a:p>
          <a:p>
            <a:r>
              <a:rPr lang="fr-FR" dirty="0" smtClean="0"/>
              <a:t> 3) Évaluation des actions ou, en termes plus courants, des programmes. Il s'agit de choisir un critère pour classer les moyens par rapport aux objectifs. Il y a deux grands axes : coûts, efficacité.</a:t>
            </a:r>
          </a:p>
          <a:p>
            <a:endParaRPr lang="fr-F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196752"/>
            <a:ext cx="8229600" cy="5127848"/>
          </a:xfrm>
        </p:spPr>
        <p:txBody>
          <a:bodyPr>
            <a:normAutofit/>
          </a:bodyPr>
          <a:lstStyle/>
          <a:p>
            <a:r>
              <a:rPr lang="fr-FR" dirty="0" smtClean="0"/>
              <a:t>— au niveau des coûts, l'évaluation est relativement facile. Certains éléments sont cependant assez complexes à chiffrer (coût de la perte de temps).</a:t>
            </a:r>
          </a:p>
          <a:p>
            <a:pPr>
              <a:buNone/>
            </a:pPr>
            <a:endParaRPr lang="fr-FR" dirty="0" smtClean="0"/>
          </a:p>
          <a:p>
            <a:r>
              <a:rPr lang="fr-FR" dirty="0" smtClean="0"/>
              <a:t>— l'efficacité est souvent plus difficile à chiffrer dans les services publics. </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normAutofit/>
          </a:bodyPr>
          <a:lstStyle/>
          <a:p>
            <a:pPr algn="ctr">
              <a:buNone/>
            </a:pPr>
            <a:r>
              <a:rPr lang="fr-FR" sz="2800" b="1" dirty="0" smtClean="0">
                <a:solidFill>
                  <a:schemeClr val="accent1">
                    <a:lumMod val="75000"/>
                  </a:schemeClr>
                </a:solidFill>
              </a:rPr>
              <a:t>L’exécution de la LF</a:t>
            </a:r>
          </a:p>
          <a:p>
            <a:r>
              <a:rPr lang="fr-FR" b="1" dirty="0" smtClean="0"/>
              <a:t>L'exécution de la loi de finances comporte deux catégories de tâches.</a:t>
            </a:r>
          </a:p>
          <a:p>
            <a:pPr>
              <a:buNone/>
            </a:pPr>
            <a:endParaRPr lang="fr-FR" dirty="0" smtClean="0"/>
          </a:p>
          <a:p>
            <a:pPr lvl="1" algn="just"/>
            <a:r>
              <a:rPr lang="fr-FR" i="1" dirty="0" smtClean="0"/>
              <a:t>Assurer l'exécution des autorisations budgétaires contenues dans la loi de finances. Il s'agit d'un problème essentiellement juridique régi par les règles de la comptabilité publique.</a:t>
            </a:r>
          </a:p>
          <a:p>
            <a:pPr lvl="1">
              <a:buNone/>
            </a:pPr>
            <a:endParaRPr lang="fr-FR" i="1" dirty="0" smtClean="0"/>
          </a:p>
          <a:p>
            <a:pPr lvl="1" algn="just"/>
            <a:r>
              <a:rPr lang="fr-FR" i="1" dirty="0" smtClean="0"/>
              <a:t>Assurer la disponibilité des fonds nécessaires aux dépenses publiques, c'est-à-dire trouver les moyens financiers nécessaires aux objectifs de la loi de finances. Cette mission est remplie par le Trésor et ses alliés.</a:t>
            </a:r>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052736"/>
            <a:ext cx="8229600" cy="5271864"/>
          </a:xfrm>
        </p:spPr>
        <p:txBody>
          <a:bodyPr>
            <a:normAutofit/>
          </a:bodyPr>
          <a:lstStyle/>
          <a:p>
            <a:endParaRPr lang="fr-FR" dirty="0" smtClean="0"/>
          </a:p>
          <a:p>
            <a:endParaRPr lang="fr-FR" dirty="0" smtClean="0"/>
          </a:p>
          <a:p>
            <a:pPr algn="just"/>
            <a:r>
              <a:rPr lang="fr-FR" dirty="0" smtClean="0"/>
              <a:t>Les opérations d'exécution du budget sont ainsi divisées en deux phases distinctes, confiées à deux cadres d'agents publics, indépendants l'un de l'autre, les</a:t>
            </a:r>
            <a:r>
              <a:rPr lang="fr-FR" b="1" dirty="0" smtClean="0"/>
              <a:t> ordonnateurs </a:t>
            </a:r>
            <a:r>
              <a:rPr lang="fr-FR" dirty="0" smtClean="0"/>
              <a:t>et les </a:t>
            </a:r>
            <a:r>
              <a:rPr lang="fr-FR" b="1" dirty="0" smtClean="0"/>
              <a:t>comptables</a:t>
            </a:r>
          </a:p>
          <a:p>
            <a:pPr algn="just"/>
            <a:endParaRPr lang="fr-FR" b="1" dirty="0" smtClean="0"/>
          </a:p>
          <a:p>
            <a:pPr algn="just"/>
            <a:r>
              <a:rPr lang="fr-FR" b="1" dirty="0" smtClean="0"/>
              <a:t>Décret royal n° 330-66 du 10 moharrem 1387 (21 avril 1967) Portant règlement général de comptabilité publique.</a:t>
            </a:r>
            <a:endParaRPr lang="fr-FR" b="1" dirty="0"/>
          </a:p>
        </p:txBody>
      </p:sp>
      <p:sp>
        <p:nvSpPr>
          <p:cNvPr id="4" name="Flèche vers le bas 3"/>
          <p:cNvSpPr/>
          <p:nvPr/>
        </p:nvSpPr>
        <p:spPr>
          <a:xfrm>
            <a:off x="4067944" y="3789040"/>
            <a:ext cx="100811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fontScale="90000"/>
          </a:bodyPr>
          <a:lstStyle/>
          <a:p>
            <a:pPr algn="ctr"/>
            <a:r>
              <a:rPr lang="fr-FR" sz="3200" dirty="0" smtClean="0">
                <a:solidFill>
                  <a:srgbClr val="FF0000"/>
                </a:solidFill>
              </a:rPr>
              <a:t>Les méthodes de prévision budgétaire</a:t>
            </a:r>
            <a:br>
              <a:rPr lang="fr-FR" sz="3200" dirty="0" smtClean="0">
                <a:solidFill>
                  <a:srgbClr val="FF0000"/>
                </a:solidFill>
              </a:rPr>
            </a:br>
            <a:r>
              <a:rPr lang="fr-FR" sz="3200" b="1" dirty="0" smtClean="0">
                <a:solidFill>
                  <a:schemeClr val="accent1">
                    <a:lumMod val="60000"/>
                    <a:lumOff val="40000"/>
                  </a:schemeClr>
                </a:solidFill>
              </a:rPr>
              <a:t>1- les aspects économiques de la prévision</a:t>
            </a:r>
            <a:endParaRPr lang="fr-FR" sz="3200" b="1" dirty="0">
              <a:solidFill>
                <a:schemeClr val="accent1">
                  <a:lumMod val="60000"/>
                  <a:lumOff val="40000"/>
                </a:schemeClr>
              </a:solidFill>
            </a:endParaRPr>
          </a:p>
        </p:txBody>
      </p:sp>
      <p:sp>
        <p:nvSpPr>
          <p:cNvPr id="3" name="Espace réservé du contenu 2"/>
          <p:cNvSpPr>
            <a:spLocks noGrp="1"/>
          </p:cNvSpPr>
          <p:nvPr>
            <p:ph sz="half" idx="1"/>
          </p:nvPr>
        </p:nvSpPr>
        <p:spPr>
          <a:xfrm>
            <a:off x="457200" y="1988840"/>
            <a:ext cx="4038600" cy="4366085"/>
          </a:xfrm>
        </p:spPr>
        <p:txBody>
          <a:bodyPr>
            <a:normAutofit fontScale="55000" lnSpcReduction="20000"/>
          </a:bodyPr>
          <a:lstStyle/>
          <a:p>
            <a:r>
              <a:rPr lang="fr-FR" dirty="0" smtClean="0"/>
              <a:t>Prise en compte de l’évolution de l’environnement international: </a:t>
            </a:r>
          </a:p>
          <a:p>
            <a:pPr marL="514350" indent="-514350">
              <a:buFont typeface="+mj-lt"/>
              <a:buAutoNum type="arabicPeriod"/>
            </a:pPr>
            <a:r>
              <a:rPr lang="fr-FR" dirty="0" smtClean="0"/>
              <a:t>Croissance économique internationale, </a:t>
            </a:r>
          </a:p>
          <a:p>
            <a:pPr marL="514350" indent="-514350">
              <a:buFont typeface="+mj-lt"/>
              <a:buAutoNum type="arabicPeriod"/>
            </a:pPr>
            <a:r>
              <a:rPr lang="fr-FR" dirty="0" smtClean="0"/>
              <a:t>Taux d’intérêt</a:t>
            </a:r>
          </a:p>
          <a:p>
            <a:pPr marL="514350" indent="-514350">
              <a:buFont typeface="+mj-lt"/>
              <a:buAutoNum type="arabicPeriod"/>
            </a:pPr>
            <a:r>
              <a:rPr lang="fr-FR" dirty="0" smtClean="0"/>
              <a:t>Cours des matières premières</a:t>
            </a:r>
          </a:p>
          <a:p>
            <a:pPr marL="514350" indent="-514350">
              <a:buFont typeface="+mj-lt"/>
              <a:buAutoNum type="arabicPeriod"/>
            </a:pPr>
            <a:r>
              <a:rPr lang="fr-FR" dirty="0" smtClean="0"/>
              <a:t>Niveau des échanges internationaux…</a:t>
            </a:r>
            <a:endParaRPr lang="fr-FR" dirty="0"/>
          </a:p>
        </p:txBody>
      </p:sp>
      <p:sp>
        <p:nvSpPr>
          <p:cNvPr id="4" name="Espace réservé du contenu 3"/>
          <p:cNvSpPr>
            <a:spLocks noGrp="1"/>
          </p:cNvSpPr>
          <p:nvPr>
            <p:ph sz="half" idx="2"/>
          </p:nvPr>
        </p:nvSpPr>
        <p:spPr>
          <a:xfrm>
            <a:off x="4648200" y="1988840"/>
            <a:ext cx="4038600" cy="4366085"/>
          </a:xfrm>
        </p:spPr>
        <p:txBody>
          <a:bodyPr>
            <a:normAutofit fontScale="55000" lnSpcReduction="20000"/>
          </a:bodyPr>
          <a:lstStyle/>
          <a:p>
            <a:r>
              <a:rPr lang="fr-FR" dirty="0" smtClean="0"/>
              <a:t>Les perspectives d’évolution interne(Les responsables du département des finances):</a:t>
            </a:r>
          </a:p>
          <a:p>
            <a:pPr marL="514350" indent="-514350">
              <a:buFont typeface="+mj-lt"/>
              <a:buAutoNum type="arabicPeriod"/>
            </a:pPr>
            <a:r>
              <a:rPr lang="fr-FR" dirty="0" smtClean="0"/>
              <a:t>Le module « économie réelle »</a:t>
            </a:r>
          </a:p>
          <a:p>
            <a:pPr marL="514350" indent="-514350">
              <a:buNone/>
            </a:pPr>
            <a:r>
              <a:rPr lang="fr-FR" dirty="0" smtClean="0"/>
              <a:t>	 L'« </a:t>
            </a:r>
            <a:r>
              <a:rPr lang="fr-FR" b="1" dirty="0" smtClean="0"/>
              <a:t>économie réelle</a:t>
            </a:r>
            <a:r>
              <a:rPr lang="fr-FR" dirty="0" smtClean="0"/>
              <a:t> » est une expression employée pour désigner l'activité économique locale et concrète pour les habitants, citoyens, des ménages, des entreprises, des collectivités qui produisent ou consomment réellement des biens et services (y compris par des échanges non marchands), en dehors de sa partie spéculative, c'est-à-dire hors de la finance et de la bourse</a:t>
            </a:r>
          </a:p>
          <a:p>
            <a:pPr marL="514350" indent="-514350">
              <a:buFont typeface="+mj-lt"/>
              <a:buAutoNum type="arabicPeriod"/>
            </a:pPr>
            <a:r>
              <a:rPr lang="fr-FR" dirty="0" smtClean="0"/>
              <a:t>Le module « environnement international »( balance des paiements+ évolution économique des partenaires du Maroc</a:t>
            </a:r>
          </a:p>
          <a:p>
            <a:pPr marL="514350" indent="-514350">
              <a:buFont typeface="+mj-lt"/>
              <a:buAutoNum type="arabicPeriod"/>
            </a:pPr>
            <a:r>
              <a:rPr lang="fr-FR" dirty="0" smtClean="0"/>
              <a:t>Module « finances publiques » établit à partir des deux modules précédents</a:t>
            </a:r>
            <a:endParaRPr lang="fr-FR" dirty="0"/>
          </a:p>
        </p:txBody>
      </p:sp>
      <p:cxnSp>
        <p:nvCxnSpPr>
          <p:cNvPr id="8" name="Connecteur droit avec flèche 7"/>
          <p:cNvCxnSpPr/>
          <p:nvPr/>
        </p:nvCxnSpPr>
        <p:spPr>
          <a:xfrm flipH="1">
            <a:off x="2195736" y="1556792"/>
            <a:ext cx="201622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4211960" y="1556792"/>
            <a:ext cx="194421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normAutofit fontScale="85000" lnSpcReduction="20000"/>
          </a:bodyPr>
          <a:lstStyle/>
          <a:p>
            <a:r>
              <a:rPr lang="fr-FR" b="1" dirty="0" smtClean="0"/>
              <a:t>AGENTS D'EXECUTION DE LA LOI DE FINANCES</a:t>
            </a:r>
          </a:p>
          <a:p>
            <a:r>
              <a:rPr lang="fr-FR" dirty="0" smtClean="0"/>
              <a:t>A. Les ordonnateurs</a:t>
            </a:r>
          </a:p>
          <a:p>
            <a:r>
              <a:rPr lang="fr-FR" b="1" dirty="0" smtClean="0"/>
              <a:t>a) Statut et rôle des ordonnateurs</a:t>
            </a:r>
          </a:p>
          <a:p>
            <a:pPr lvl="1"/>
            <a:endParaRPr lang="fr-FR" dirty="0" smtClean="0"/>
          </a:p>
          <a:p>
            <a:pPr lvl="1" algn="just"/>
            <a:r>
              <a:rPr lang="fr-FR" dirty="0" smtClean="0"/>
              <a:t>un </a:t>
            </a:r>
            <a:r>
              <a:rPr lang="fr-FR" b="1" dirty="0" smtClean="0"/>
              <a:t>ordonnateur</a:t>
            </a:r>
            <a:r>
              <a:rPr lang="fr-FR" dirty="0" smtClean="0"/>
              <a:t> est un agent d'autorité placé à la tête d'un ministère, d'une collectivité territoriale, d'un établissement public ou d'un service qui a, outre ses fonctions d'administrateur, la compétence du pouvoir de décision financière. Cependant, selon le principe d'indépendance entre les ordonnateurs et les comptables, il n'a pas la compétence de manier directement les deniers publics</a:t>
            </a:r>
          </a:p>
          <a:p>
            <a:pPr lvl="1" algn="just"/>
            <a:endParaRPr lang="fr-FR" dirty="0" smtClean="0"/>
          </a:p>
          <a:p>
            <a:pPr lvl="1"/>
            <a:r>
              <a:rPr lang="fr-FR" dirty="0" smtClean="0"/>
              <a:t>L'ordonnateur est la personne qui, à la tête de chaque service, a le pouvoir de faire naître la dépense, d'en déterminer le montant et d'en prescrire le paiement.</a:t>
            </a:r>
          </a:p>
          <a:p>
            <a:pPr lvl="1">
              <a:buNone/>
            </a:pPr>
            <a:r>
              <a:rPr lang="fr-FR" dirty="0" smtClean="0"/>
              <a:t> </a:t>
            </a:r>
          </a:p>
          <a:p>
            <a:pPr lvl="1"/>
            <a:r>
              <a:rPr lang="fr-FR" dirty="0" smtClean="0"/>
              <a:t>Les ordonnateurs qui sont normalement des administrateurs sont divisés en deux, catégories: les ordonnateurs principaux et les sous-ordonnateurs.</a:t>
            </a:r>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559896"/>
          </a:xfrm>
        </p:spPr>
        <p:txBody>
          <a:bodyPr>
            <a:normAutofit/>
          </a:bodyPr>
          <a:lstStyle/>
          <a:p>
            <a:pPr algn="just"/>
            <a:r>
              <a:rPr lang="fr-FR" dirty="0" smtClean="0"/>
              <a:t>On distingue en effet les ordonnateurs principaux des ordonnateurs secondaires. Les </a:t>
            </a:r>
            <a:r>
              <a:rPr lang="fr-FR" b="1" dirty="0" smtClean="0"/>
              <a:t>ordonnateurs principaux</a:t>
            </a:r>
            <a:r>
              <a:rPr lang="fr-FR" dirty="0" smtClean="0"/>
              <a:t> disposent directement d’une ligne budgétaire. Dans le cas des finances étatiques, le Parlement vote des crédits spécialisés par programme ; chaque programme étant rattaché à un ministère,</a:t>
            </a:r>
          </a:p>
          <a:p>
            <a:pPr algn="just"/>
            <a:r>
              <a:rPr lang="fr-FR" dirty="0" smtClean="0"/>
              <a:t> les crédits correspondants sont directement confiés au ministre. Les </a:t>
            </a:r>
            <a:r>
              <a:rPr lang="fr-FR" b="1" dirty="0" smtClean="0"/>
              <a:t>ordonnateurs secondaires</a:t>
            </a:r>
            <a:r>
              <a:rPr lang="fr-FR" dirty="0" smtClean="0"/>
              <a:t> sont délégataires de crédits de la part des ordonnateurs principaux. Les préfets sont ordonnateurs secondaires de l’État. Il n’y a pas d’ordonnateurs secondaires au niveau local</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a:bodyPr>
          <a:lstStyle/>
          <a:p>
            <a:endParaRPr lang="fr-FR" b="1" i="1" dirty="0" smtClean="0"/>
          </a:p>
          <a:p>
            <a:r>
              <a:rPr lang="fr-FR" b="1" i="1" dirty="0" smtClean="0"/>
              <a:t>B) RESPONSABILITÉ DES ORDONNATEURS</a:t>
            </a:r>
          </a:p>
          <a:p>
            <a:pPr lvl="1"/>
            <a:endParaRPr lang="fr-FR" dirty="0" smtClean="0"/>
          </a:p>
          <a:p>
            <a:pPr lvl="1" algn="just"/>
            <a:r>
              <a:rPr lang="fr-FR" dirty="0" smtClean="0"/>
              <a:t>Les possibilités de sanctions sont différentes selon qu'il s'agit des hommes politiques ou de fonctionnaires. Les uns et les autres encourent une responsabilité soit politique, financière, civile ou encore pénale.</a:t>
            </a:r>
          </a:p>
          <a:p>
            <a:pPr lvl="1" algn="just"/>
            <a:endParaRPr lang="fr-FR" dirty="0" smtClean="0"/>
          </a:p>
          <a:p>
            <a:pPr lvl="1" algn="just"/>
            <a:r>
              <a:rPr lang="fr-FR" dirty="0" smtClean="0"/>
              <a:t>Mais c’est toujours une responsabilité difficile à mettre en œuvre;</a:t>
            </a: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lstStyle/>
          <a:p>
            <a:r>
              <a:rPr lang="fr-FR" b="1" dirty="0" smtClean="0"/>
              <a:t>LES COMPTABLES</a:t>
            </a:r>
          </a:p>
          <a:p>
            <a:pPr lvl="1"/>
            <a:endParaRPr lang="fr-FR" dirty="0" smtClean="0"/>
          </a:p>
          <a:p>
            <a:pPr lvl="1"/>
            <a:r>
              <a:rPr lang="fr-FR" dirty="0" smtClean="0"/>
              <a:t>D’après l’art 3 du décret Royal du 21 avril 1967«est comptable public des recettes et des dépenses toute personne ayant qualité pour </a:t>
            </a:r>
            <a:r>
              <a:rPr lang="fr-FR" b="1" dirty="0" smtClean="0"/>
              <a:t>exécuter</a:t>
            </a:r>
            <a:r>
              <a:rPr lang="fr-FR" dirty="0" smtClean="0"/>
              <a:t> au nom d’un organisme public des opérations de recettes et de dépenses...»</a:t>
            </a:r>
          </a:p>
          <a:p>
            <a:pPr lvl="1"/>
            <a:endParaRPr lang="fr-FR" dirty="0" smtClean="0"/>
          </a:p>
          <a:p>
            <a:pPr lvl="1"/>
            <a:r>
              <a:rPr lang="fr-FR" dirty="0" smtClean="0"/>
              <a:t>L’ensemble du corps des comptables de l’Etat est placé sous l’autorité directe ou indirecte du ministère des finances.</a:t>
            </a:r>
          </a:p>
          <a:p>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692696"/>
            <a:ext cx="8229600" cy="5631904"/>
          </a:xfrm>
        </p:spPr>
        <p:txBody>
          <a:bodyPr/>
          <a:lstStyle/>
          <a:p>
            <a:r>
              <a:rPr lang="fr-FR" b="1" dirty="0" smtClean="0"/>
              <a:t>RESPONSABILITÉ DES COMPTABLES</a:t>
            </a:r>
          </a:p>
          <a:p>
            <a:pPr lvl="1"/>
            <a:endParaRPr lang="fr-FR" dirty="0" smtClean="0"/>
          </a:p>
          <a:p>
            <a:pPr lvl="1"/>
            <a:r>
              <a:rPr lang="fr-FR" dirty="0" smtClean="0"/>
              <a:t>Les comptables sont responsables personnellement et pécuniairement d'opérations dont ils sont chargés. C'est une responsabilité objective, la seule constatation d'une irrégularité la met en cause, qu'elle soit imputable à un comptable ou à un subordonné.</a:t>
            </a:r>
          </a:p>
          <a:p>
            <a:pPr lvl="1"/>
            <a:endParaRPr lang="fr-FR" dirty="0" smtClean="0"/>
          </a:p>
          <a:p>
            <a:pPr lvl="1"/>
            <a:r>
              <a:rPr lang="fr-FR" dirty="0" smtClean="0"/>
              <a:t>La responsabilité du comptable ne peut être mise en jeu que par le ministre des Finances ou le juge des Comptes.</a:t>
            </a:r>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Autofit/>
          </a:bodyPr>
          <a:lstStyle/>
          <a:p>
            <a:r>
              <a:rPr lang="fr-FR" sz="3200" dirty="0" smtClean="0">
                <a:latin typeface="+mn-lt"/>
              </a:rPr>
              <a:t>L’exécution des recettes et des dépenses</a:t>
            </a:r>
            <a:endParaRPr lang="fr-FR" sz="3200" dirty="0">
              <a:latin typeface="+mn-lt"/>
            </a:endParaRPr>
          </a:p>
        </p:txBody>
      </p:sp>
      <p:sp>
        <p:nvSpPr>
          <p:cNvPr id="3" name="Espace réservé du contenu 2"/>
          <p:cNvSpPr>
            <a:spLocks noGrp="1"/>
          </p:cNvSpPr>
          <p:nvPr>
            <p:ph idx="1"/>
          </p:nvPr>
        </p:nvSpPr>
        <p:spPr>
          <a:xfrm>
            <a:off x="457200" y="1124744"/>
            <a:ext cx="8229600" cy="5199856"/>
          </a:xfrm>
        </p:spPr>
        <p:txBody>
          <a:bodyPr>
            <a:normAutofit fontScale="85000" lnSpcReduction="20000"/>
          </a:bodyPr>
          <a:lstStyle/>
          <a:p>
            <a:r>
              <a:rPr lang="fr-FR" dirty="0" smtClean="0">
                <a:solidFill>
                  <a:srgbClr val="FF0000"/>
                </a:solidFill>
              </a:rPr>
              <a:t>A- l’exécution des recettes</a:t>
            </a:r>
          </a:p>
          <a:p>
            <a:pPr>
              <a:buNone/>
            </a:pPr>
            <a:r>
              <a:rPr lang="fr-FR" dirty="0" smtClean="0"/>
              <a:t>	L’ordonnateur est chargé de trois opérations : </a:t>
            </a:r>
          </a:p>
          <a:p>
            <a:pPr>
              <a:buNone/>
            </a:pPr>
            <a:endParaRPr lang="fr-FR" dirty="0" smtClean="0"/>
          </a:p>
          <a:p>
            <a:pPr marL="514350" indent="-514350" algn="just">
              <a:buFont typeface="+mj-lt"/>
              <a:buAutoNum type="arabicPeriod"/>
            </a:pPr>
            <a:r>
              <a:rPr lang="fr-FR" dirty="0" smtClean="0"/>
              <a:t> Il doit d’abord </a:t>
            </a:r>
            <a:r>
              <a:rPr lang="fr-FR" b="1" dirty="0" smtClean="0"/>
              <a:t>constater</a:t>
            </a:r>
            <a:r>
              <a:rPr lang="fr-FR" dirty="0" smtClean="0"/>
              <a:t> </a:t>
            </a:r>
            <a:r>
              <a:rPr lang="fr-FR" b="1" dirty="0" smtClean="0"/>
              <a:t>les droits au profit de l’Etat</a:t>
            </a:r>
            <a:r>
              <a:rPr lang="fr-FR" dirty="0" smtClean="0"/>
              <a:t>, c’est-à-dire vérifier l’existence </a:t>
            </a:r>
            <a:r>
              <a:rPr lang="fr-FR" b="1" dirty="0" smtClean="0"/>
              <a:t>d’une créance </a:t>
            </a:r>
            <a:r>
              <a:rPr lang="fr-FR" dirty="0" smtClean="0"/>
              <a:t>au profit de ce dernier. Précisons ici que l’ordonnateur ne crée pas la recette, dans la mesure où celle-ci résulte de l'application du droit. </a:t>
            </a:r>
          </a:p>
          <a:p>
            <a:pPr marL="514350" indent="-514350">
              <a:buNone/>
            </a:pPr>
            <a:endParaRPr lang="fr-FR" dirty="0" smtClean="0"/>
          </a:p>
          <a:p>
            <a:pPr marL="514350" indent="-514350">
              <a:buFont typeface="+mj-lt"/>
              <a:buAutoNum type="arabicPeriod"/>
            </a:pPr>
            <a:endParaRPr lang="fr-FR" dirty="0" smtClean="0"/>
          </a:p>
          <a:p>
            <a:pPr marL="514350" indent="-514350">
              <a:buNone/>
            </a:pPr>
            <a:r>
              <a:rPr lang="fr-FR" dirty="0" smtClean="0"/>
              <a:t>	- L’ordonnateur doit vérifier que l’imposition en cause est bien prévue par les lois fiscales et de finances.</a:t>
            </a:r>
          </a:p>
          <a:p>
            <a:pPr marL="514350" indent="-514350">
              <a:buNone/>
            </a:pPr>
            <a:r>
              <a:rPr lang="fr-FR" dirty="0" smtClean="0"/>
              <a:t>	 -L’ordonnateur doit, par ailleurs, s’assurer que </a:t>
            </a:r>
            <a:r>
              <a:rPr lang="fr-FR" b="1" dirty="0" smtClean="0"/>
              <a:t>le fait générateur</a:t>
            </a:r>
            <a:r>
              <a:rPr lang="fr-FR" dirty="0" smtClean="0"/>
              <a:t> de l’impôt, tel que la mise à disposition des revenus en matière d’impôt sur le revenu des personnes physiques, s’est bien produit. (le fait générateur de l'impôt est l'acte juridique ou l'événement qui fait naitre une dette fiscale)</a:t>
            </a:r>
          </a:p>
          <a:p>
            <a:pPr marL="514350" indent="-514350">
              <a:buNone/>
            </a:pPr>
            <a:r>
              <a:rPr lang="fr-FR" dirty="0" smtClean="0"/>
              <a:t>2</a:t>
            </a:r>
            <a:endParaRPr lang="fr-FR" dirty="0"/>
          </a:p>
        </p:txBody>
      </p:sp>
      <p:sp>
        <p:nvSpPr>
          <p:cNvPr id="4" name="Flèche vers le bas 3"/>
          <p:cNvSpPr/>
          <p:nvPr/>
        </p:nvSpPr>
        <p:spPr>
          <a:xfrm>
            <a:off x="3995936" y="3429000"/>
            <a:ext cx="64807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124744"/>
            <a:ext cx="8229600" cy="5199856"/>
          </a:xfrm>
        </p:spPr>
        <p:txBody>
          <a:bodyPr>
            <a:normAutofit/>
          </a:bodyPr>
          <a:lstStyle/>
          <a:p>
            <a:pPr marL="514350" indent="-514350">
              <a:buNone/>
            </a:pPr>
            <a:endParaRPr lang="fr-FR" dirty="0" smtClean="0"/>
          </a:p>
          <a:p>
            <a:pPr marL="514350" indent="-514350">
              <a:buNone/>
            </a:pPr>
            <a:r>
              <a:rPr lang="fr-FR" dirty="0" smtClean="0"/>
              <a:t>2. L’ordonnateur doit, ensuite, </a:t>
            </a:r>
            <a:r>
              <a:rPr lang="fr-FR" b="1" dirty="0" smtClean="0"/>
              <a:t>liquider</a:t>
            </a:r>
            <a:r>
              <a:rPr lang="fr-FR" dirty="0" smtClean="0"/>
              <a:t> la créance, c’est-à-dire en arrêter le montant de la recette.</a:t>
            </a:r>
          </a:p>
          <a:p>
            <a:pPr marL="514350" indent="-514350">
              <a:buNone/>
            </a:pPr>
            <a:r>
              <a:rPr lang="fr-FR" dirty="0" smtClean="0"/>
              <a:t> </a:t>
            </a:r>
          </a:p>
          <a:p>
            <a:pPr marL="514350" indent="-514350">
              <a:buNone/>
            </a:pPr>
            <a:r>
              <a:rPr lang="fr-FR" dirty="0" smtClean="0"/>
              <a:t>3. Enfin, intervient </a:t>
            </a:r>
            <a:r>
              <a:rPr lang="fr-FR" b="1" dirty="0" smtClean="0"/>
              <a:t>l’ordonnancement</a:t>
            </a:r>
            <a:r>
              <a:rPr lang="fr-FR" dirty="0" smtClean="0"/>
              <a:t> proprement dit, c’est-à-dire l’émission de l’ordre de recettes en vertu duquel le comptable pourra recouvrer la créance. Cet ordre doit indiquer les bases de la liquidation. </a:t>
            </a:r>
          </a:p>
          <a:p>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1196752"/>
            <a:ext cx="8229600" cy="5127848"/>
          </a:xfrm>
        </p:spPr>
        <p:txBody>
          <a:bodyPr>
            <a:normAutofit fontScale="85000" lnSpcReduction="20000"/>
          </a:bodyPr>
          <a:lstStyle/>
          <a:p>
            <a:r>
              <a:rPr lang="fr-FR" dirty="0" smtClean="0"/>
              <a:t>Les titres d'ordonnancement sont datés et portent, par ordonnateur, un numéro d'ordre d'une série unique et ininterrompue par année budgétaire. Ils doivent comporter les indications suivantes :</a:t>
            </a:r>
          </a:p>
          <a:p>
            <a:pPr>
              <a:buNone/>
            </a:pPr>
            <a:r>
              <a:rPr lang="fr-FR" dirty="0" smtClean="0"/>
              <a:t/>
            </a:r>
            <a:br>
              <a:rPr lang="fr-FR" dirty="0" smtClean="0"/>
            </a:br>
            <a:r>
              <a:rPr lang="fr-FR" dirty="0" smtClean="0"/>
              <a:t>	- désignation de l'ordonnateur ;</a:t>
            </a:r>
            <a:br>
              <a:rPr lang="fr-FR" dirty="0" smtClean="0"/>
            </a:br>
            <a:r>
              <a:rPr lang="fr-FR" dirty="0" smtClean="0"/>
              <a:t>	- imputation budgétaire ;</a:t>
            </a:r>
            <a:br>
              <a:rPr lang="fr-FR" dirty="0" smtClean="0"/>
            </a:br>
            <a:r>
              <a:rPr lang="fr-FR" dirty="0" smtClean="0"/>
              <a:t>	- année d'origine de la créance ;</a:t>
            </a:r>
            <a:br>
              <a:rPr lang="fr-FR" dirty="0" smtClean="0"/>
            </a:br>
            <a:r>
              <a:rPr lang="fr-FR" dirty="0" smtClean="0"/>
              <a:t>	-  désignation précise du créancier : nom, prénoms, 	raison sociale, le cas échéant, adresse ;</a:t>
            </a:r>
            <a:br>
              <a:rPr lang="fr-FR" dirty="0" smtClean="0"/>
            </a:br>
            <a:r>
              <a:rPr lang="fr-FR" dirty="0" smtClean="0"/>
              <a:t>	- montant et objet de la dépense et, le cas échéant, 	référence au titre auquel les justifications ont été 	jointes ;</a:t>
            </a:r>
          </a:p>
          <a:p>
            <a:pPr>
              <a:buNone/>
            </a:pPr>
            <a:r>
              <a:rPr lang="fr-FR" dirty="0" smtClean="0"/>
              <a:t>		- s'il y a lieu, la référence à l'engagement.</a:t>
            </a:r>
            <a:br>
              <a:rPr lang="fr-FR" dirty="0" smtClean="0"/>
            </a:br>
            <a:endParaRPr lang="fr-FR" dirty="0" smtClean="0"/>
          </a:p>
          <a:p>
            <a:pPr>
              <a:buNone/>
            </a:pPr>
            <a:r>
              <a:rPr lang="fr-FR" dirty="0" smtClean="0"/>
              <a:t>	L'ordonnancement peut se traduire par l'émission d'un titre d'ordonnancement ou de mandatement et d'un titre de paiement.</a:t>
            </a: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phase comptable</a:t>
            </a:r>
            <a:endParaRPr lang="fr-FR" dirty="0"/>
          </a:p>
        </p:txBody>
      </p:sp>
      <p:sp>
        <p:nvSpPr>
          <p:cNvPr id="3" name="Espace réservé du contenu 2"/>
          <p:cNvSpPr>
            <a:spLocks noGrp="1"/>
          </p:cNvSpPr>
          <p:nvPr>
            <p:ph idx="1"/>
          </p:nvPr>
        </p:nvSpPr>
        <p:spPr/>
        <p:txBody>
          <a:bodyPr>
            <a:normAutofit/>
          </a:bodyPr>
          <a:lstStyle/>
          <a:p>
            <a:pPr>
              <a:buNone/>
            </a:pPr>
            <a:endParaRPr lang="fr-FR" dirty="0" smtClean="0"/>
          </a:p>
          <a:p>
            <a:pPr algn="just"/>
            <a:r>
              <a:rPr lang="fr-FR" dirty="0" smtClean="0"/>
              <a:t>Le comptable est, ensuite, chargé de la prise en charge et du recouvrement des ordres de recettes qui lui sont remis par les ordonnateurs. </a:t>
            </a:r>
          </a:p>
          <a:p>
            <a:pPr algn="just"/>
            <a:r>
              <a:rPr lang="fr-FR" dirty="0" smtClean="0"/>
              <a:t>Préalablement à la mise en recouvrement, le comptable doit procéder au contrôle de la régularité de ceux-ci, en vérifiant notamment l'existence de l'autorisation parlementaire. </a:t>
            </a: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normAutofit fontScale="92500" lnSpcReduction="10000"/>
          </a:bodyPr>
          <a:lstStyle/>
          <a:p>
            <a:endParaRPr lang="fr-FR" dirty="0" smtClean="0"/>
          </a:p>
          <a:p>
            <a:r>
              <a:rPr lang="fr-FR" dirty="0" smtClean="0"/>
              <a:t>En comptabilité publique les créances constatées et liquidées font l'objet </a:t>
            </a:r>
            <a:r>
              <a:rPr lang="fr-FR" b="1" i="1" dirty="0" smtClean="0"/>
              <a:t>d'ordre de recettes émis par l'administration elle même. C'est une manifestation de son privilège d'action. Les ordres de recettes ont des formes diverses suivant la nature des créances:</a:t>
            </a:r>
          </a:p>
          <a:p>
            <a:pPr lvl="1"/>
            <a:r>
              <a:rPr lang="fr-FR" dirty="0" smtClean="0"/>
              <a:t>-</a:t>
            </a:r>
            <a:r>
              <a:rPr lang="fr-FR" i="1" dirty="0" smtClean="0"/>
              <a:t>Les impôts directs: Ils font l'objet de rôles nominatifs, titres collectifs qui comportent la liste des contribuables et l'indication de la dette fiscale de chacun d'eux.</a:t>
            </a:r>
          </a:p>
          <a:p>
            <a:pPr lvl="1"/>
            <a:r>
              <a:rPr lang="fr-FR" dirty="0" smtClean="0"/>
              <a:t>-</a:t>
            </a:r>
            <a:r>
              <a:rPr lang="fr-FR" i="1" dirty="0" smtClean="0"/>
              <a:t>Les impôts indirects et taxes assimilées font l'objet d'avis de mise en recouvrement et d'ordre de recettes.</a:t>
            </a:r>
          </a:p>
          <a:p>
            <a:pPr lvl="1"/>
            <a:r>
              <a:rPr lang="fr-FR" dirty="0" smtClean="0"/>
              <a:t>-Certaines créances publiques font l'objet d'ordres de versement ou de reversement, d'autres sont recouvrées en vertu des arrêts de jugement (amende, condamnation pécuniaire).</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2800" dirty="0" smtClean="0">
                <a:solidFill>
                  <a:schemeClr val="accent1">
                    <a:lumMod val="60000"/>
                    <a:lumOff val="40000"/>
                  </a:schemeClr>
                </a:solidFill>
                <a:latin typeface="+mn-lt"/>
              </a:rPr>
              <a:t>2- les aspects financiers et pratiques de la prévision</a:t>
            </a:r>
            <a:endParaRPr lang="fr-FR" sz="2800" dirty="0">
              <a:solidFill>
                <a:schemeClr val="accent1">
                  <a:lumMod val="60000"/>
                  <a:lumOff val="40000"/>
                </a:schemeClr>
              </a:solidFill>
              <a:latin typeface="+mn-lt"/>
            </a:endParaRPr>
          </a:p>
        </p:txBody>
      </p:sp>
      <p:sp>
        <p:nvSpPr>
          <p:cNvPr id="3" name="Espace réservé du contenu 2"/>
          <p:cNvSpPr>
            <a:spLocks noGrp="1"/>
          </p:cNvSpPr>
          <p:nvPr>
            <p:ph idx="1"/>
          </p:nvPr>
        </p:nvSpPr>
        <p:spPr>
          <a:xfrm>
            <a:off x="457200" y="1412776"/>
            <a:ext cx="8229600" cy="4911824"/>
          </a:xfrm>
        </p:spPr>
        <p:txBody>
          <a:bodyPr>
            <a:normAutofit/>
          </a:bodyPr>
          <a:lstStyle/>
          <a:p>
            <a:r>
              <a:rPr lang="fr-FR" i="1" u="sng" dirty="0" smtClean="0"/>
              <a:t>Évaluation prévisionnelle des dépenses</a:t>
            </a:r>
          </a:p>
          <a:p>
            <a:pPr algn="ctr">
              <a:buNone/>
            </a:pPr>
            <a:r>
              <a:rPr lang="fr-FR" dirty="0" smtClean="0"/>
              <a:t>Les dépenses de fonctionnement</a:t>
            </a:r>
          </a:p>
          <a:p>
            <a:pPr algn="ctr">
              <a:buNone/>
            </a:pPr>
            <a:endParaRPr lang="fr-FR" dirty="0" smtClean="0"/>
          </a:p>
          <a:p>
            <a:pPr>
              <a:buNone/>
            </a:pPr>
            <a:r>
              <a:rPr lang="fr-FR" dirty="0" smtClean="0"/>
              <a:t>Les dépenses de personnel	les dépenses de matériel </a:t>
            </a:r>
          </a:p>
          <a:p>
            <a:pPr>
              <a:buNone/>
            </a:pPr>
            <a:r>
              <a:rPr lang="fr-FR" dirty="0" smtClean="0"/>
              <a:t>						Et dépenses diverses</a:t>
            </a:r>
          </a:p>
          <a:p>
            <a:pPr>
              <a:buNone/>
            </a:pPr>
            <a:r>
              <a:rPr lang="fr-FR" dirty="0" smtClean="0"/>
              <a:t>								</a:t>
            </a:r>
          </a:p>
          <a:p>
            <a:pPr>
              <a:buNone/>
            </a:pPr>
            <a:r>
              <a:rPr lang="fr-FR" dirty="0" smtClean="0"/>
              <a:t>Le tableau des effectifs budgétaires</a:t>
            </a:r>
          </a:p>
          <a:p>
            <a:pPr>
              <a:buNone/>
            </a:pPr>
            <a:r>
              <a:rPr lang="fr-FR" dirty="0" smtClean="0"/>
              <a:t>Les crédits du personnel( titulaire,</a:t>
            </a:r>
          </a:p>
          <a:p>
            <a:pPr>
              <a:buNone/>
            </a:pPr>
            <a:r>
              <a:rPr lang="fr-FR" dirty="0" smtClean="0"/>
              <a:t> temporaire, besoin en personnel,</a:t>
            </a:r>
          </a:p>
          <a:p>
            <a:pPr>
              <a:buNone/>
            </a:pPr>
            <a:r>
              <a:rPr lang="fr-FR" dirty="0" smtClean="0"/>
              <a:t> personnel occasionnel)</a:t>
            </a:r>
            <a:endParaRPr lang="fr-FR" dirty="0"/>
          </a:p>
        </p:txBody>
      </p:sp>
      <p:sp>
        <p:nvSpPr>
          <p:cNvPr id="8" name="Flèche vers le bas 7"/>
          <p:cNvSpPr/>
          <p:nvPr/>
        </p:nvSpPr>
        <p:spPr>
          <a:xfrm>
            <a:off x="1907704" y="2492896"/>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6588224" y="2420888"/>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2051720" y="3717032"/>
            <a:ext cx="57606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normAutofit/>
          </a:bodyPr>
          <a:lstStyle/>
          <a:p>
            <a:endParaRPr lang="fr-FR" dirty="0" smtClean="0"/>
          </a:p>
          <a:p>
            <a:r>
              <a:rPr lang="fr-FR" dirty="0" smtClean="0"/>
              <a:t>Les ordres de recettes émis par les ordonnateurs sont adressés par eux aux comptables qui sont chargés de les recouvrer. Les comptables qui prennent en charge les recettes doivent assurer:</a:t>
            </a:r>
          </a:p>
          <a:p>
            <a:pPr lvl="1"/>
            <a:r>
              <a:rPr lang="fr-FR" dirty="0" smtClean="0"/>
              <a:t>-Le contrôle de l'autorisation de percevoir les recettes.</a:t>
            </a:r>
          </a:p>
          <a:p>
            <a:pPr lvl="1"/>
            <a:r>
              <a:rPr lang="fr-FR" dirty="0" smtClean="0"/>
              <a:t>-Le contrôle de la régularité des réductions et annulations.</a:t>
            </a:r>
          </a:p>
          <a:p>
            <a:pPr lvl="1"/>
            <a:r>
              <a:rPr lang="fr-FR" dirty="0" smtClean="0"/>
              <a:t>Les comptables doivent faire, sous leur responsabilité, toutes les diligences nécessaires pour que les créances publiques qu'ils ont pris en charge soient acquittées par les débiteurs (recouvrement à l'amiable, ou forcé, privilégiés et hypothèques).</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3200" dirty="0" smtClean="0">
                <a:solidFill>
                  <a:srgbClr val="FF0000"/>
                </a:solidFill>
                <a:latin typeface="+mn-lt"/>
              </a:rPr>
              <a:t>B-L’exécution des dépenses</a:t>
            </a:r>
            <a:endParaRPr lang="fr-FR" sz="3200" dirty="0">
              <a:solidFill>
                <a:srgbClr val="FF0000"/>
              </a:solidFill>
              <a:latin typeface="+mn-lt"/>
            </a:endParaRPr>
          </a:p>
        </p:txBody>
      </p:sp>
      <p:sp>
        <p:nvSpPr>
          <p:cNvPr id="3" name="Espace réservé du contenu 2"/>
          <p:cNvSpPr>
            <a:spLocks noGrp="1"/>
          </p:cNvSpPr>
          <p:nvPr>
            <p:ph idx="1"/>
          </p:nvPr>
        </p:nvSpPr>
        <p:spPr>
          <a:xfrm>
            <a:off x="457200" y="1340768"/>
            <a:ext cx="8229600" cy="4983832"/>
          </a:xfrm>
        </p:spPr>
        <p:txBody>
          <a:bodyPr>
            <a:normAutofit fontScale="92500" lnSpcReduction="20000"/>
          </a:bodyPr>
          <a:lstStyle/>
          <a:p>
            <a:endParaRPr lang="fr-FR" dirty="0" smtClean="0"/>
          </a:p>
          <a:p>
            <a:r>
              <a:rPr lang="fr-FR" dirty="0" smtClean="0"/>
              <a:t>Le processus de l'exécution des dépenses publiques se déroule en quatre phases: trois d'ordre administratif et une d'ordre comptable</a:t>
            </a:r>
          </a:p>
          <a:p>
            <a:pPr>
              <a:buNone/>
            </a:pPr>
            <a:r>
              <a:rPr lang="fr-FR" dirty="0" smtClean="0"/>
              <a:t>	</a:t>
            </a:r>
            <a:r>
              <a:rPr lang="fr-FR" b="1" dirty="0" smtClean="0"/>
              <a:t>Trois opérations incombent à l’ordonnateur </a:t>
            </a:r>
            <a:r>
              <a:rPr lang="fr-FR" dirty="0" smtClean="0"/>
              <a:t>: </a:t>
            </a:r>
          </a:p>
          <a:p>
            <a:pPr marL="514350" indent="-514350">
              <a:buFont typeface="+mj-lt"/>
              <a:buAutoNum type="arabicPeriod"/>
            </a:pPr>
            <a:r>
              <a:rPr lang="fr-FR" b="1" dirty="0" smtClean="0"/>
              <a:t>l’engagement de la dépense</a:t>
            </a:r>
            <a:r>
              <a:rPr lang="fr-FR" dirty="0" smtClean="0"/>
              <a:t>, c’est-à-dire créer ou constater une obligation pesant sur l’Etat de laquelle découlera une charge.  l'engagement est « l'acte par lequel l’organisme public crée ou constate une obligation de nature à entraîner une charge)..</a:t>
            </a:r>
            <a:r>
              <a:rPr lang="fr-FR" i="1" dirty="0" smtClean="0"/>
              <a:t>. Exemple: Nomination d'un fonctionnaire, contrat de marché.</a:t>
            </a:r>
          </a:p>
          <a:p>
            <a:endParaRPr lang="fr-FR" dirty="0" smtClean="0"/>
          </a:p>
          <a:p>
            <a:r>
              <a:rPr lang="fr-FR" dirty="0" smtClean="0"/>
              <a:t>A ce titre l'ordonnateur doit respecter dans cet engagement les règles de la comptabilité publique (autorisation, contrôle, règlement...).</a:t>
            </a:r>
          </a:p>
          <a:p>
            <a:pPr marL="514350" indent="-514350">
              <a:buFont typeface="+mj-lt"/>
              <a:buAutoNum type="arabicPeriod"/>
            </a:pPr>
            <a:endParaRPr lang="fr-FR" i="1" dirty="0" smtClean="0"/>
          </a:p>
          <a:p>
            <a:endParaRPr lang="fr-FR" dirty="0" smtClean="0"/>
          </a:p>
          <a:p>
            <a:endParaRPr lang="fr-FR" dirty="0"/>
          </a:p>
        </p:txBody>
      </p:sp>
      <p:sp>
        <p:nvSpPr>
          <p:cNvPr id="4" name="Flèche vers le bas 3"/>
          <p:cNvSpPr/>
          <p:nvPr/>
        </p:nvSpPr>
        <p:spPr>
          <a:xfrm>
            <a:off x="3779912" y="5085184"/>
            <a:ext cx="936104"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052736"/>
            <a:ext cx="8229600" cy="5271864"/>
          </a:xfrm>
        </p:spPr>
        <p:txBody>
          <a:bodyPr>
            <a:normAutofit/>
          </a:bodyPr>
          <a:lstStyle/>
          <a:p>
            <a:pPr algn="just">
              <a:buNone/>
            </a:pPr>
            <a:r>
              <a:rPr lang="fr-FR" dirty="0" smtClean="0"/>
              <a:t>2 - la liquidation. Il s’agit ici de vérifier la réalité de la dette, notamment en contrôlant que le service a bien été effectué en vertu de la règle du service fait, et d’en </a:t>
            </a:r>
            <a:r>
              <a:rPr lang="fr-FR" b="1" dirty="0" smtClean="0"/>
              <a:t>arrêter le montant</a:t>
            </a:r>
            <a:r>
              <a:rPr lang="fr-FR" dirty="0" smtClean="0"/>
              <a:t>. Ces opérations peuvent être réalisées matériellement par des fonctionnaires. </a:t>
            </a:r>
          </a:p>
          <a:p>
            <a:pPr algn="just"/>
            <a:endParaRPr lang="fr-FR" dirty="0" smtClean="0"/>
          </a:p>
          <a:p>
            <a:pPr lvl="1" algn="just"/>
            <a:r>
              <a:rPr lang="fr-FR" dirty="0" smtClean="0"/>
              <a:t>L’objet de la liquidation, contrairement à l'engagement, est d'ordre purement financier permettant d'évaluer le </a:t>
            </a:r>
            <a:r>
              <a:rPr lang="fr-FR" b="1" dirty="0" smtClean="0"/>
              <a:t>montant final </a:t>
            </a:r>
            <a:r>
              <a:rPr lang="fr-FR" dirty="0" smtClean="0"/>
              <a:t>des dépenses occasionnées par la décision de l'ordonnateur.</a:t>
            </a:r>
          </a:p>
        </p:txBody>
      </p:sp>
      <p:sp>
        <p:nvSpPr>
          <p:cNvPr id="4" name="Flèche vers le bas 3"/>
          <p:cNvSpPr/>
          <p:nvPr/>
        </p:nvSpPr>
        <p:spPr>
          <a:xfrm>
            <a:off x="3923928" y="3140968"/>
            <a:ext cx="100811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lstStyle/>
          <a:p>
            <a:pPr>
              <a:buNone/>
            </a:pPr>
            <a:endParaRPr lang="fr-FR" dirty="0" smtClean="0"/>
          </a:p>
          <a:p>
            <a:pPr algn="just">
              <a:buNone/>
            </a:pPr>
            <a:r>
              <a:rPr lang="fr-FR" dirty="0" smtClean="0"/>
              <a:t>3- </a:t>
            </a:r>
            <a:r>
              <a:rPr lang="fr-FR" b="1" dirty="0" smtClean="0"/>
              <a:t>l’ordonnancement </a:t>
            </a:r>
            <a:r>
              <a:rPr lang="fr-FR" dirty="0" smtClean="0"/>
              <a:t>: il s’agit là de l'acte administratif donnant au comptable l'ordre de payer la dette. Il relève du seul ordonnateur. </a:t>
            </a:r>
          </a:p>
          <a:p>
            <a:pPr algn="just">
              <a:buNone/>
            </a:pPr>
            <a:r>
              <a:rPr lang="fr-FR" dirty="0" smtClean="0"/>
              <a:t>	L’on distingue ici les ordonnances de paiement émises par les ordonnateurs principaux des mandats de paiements émis par les ordonnateurs secondaires qui doivent respecter la limite des crédits délégués par les premiers.</a:t>
            </a:r>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a:bodyPr>
          <a:lstStyle/>
          <a:p>
            <a:r>
              <a:rPr lang="fr-FR" sz="2800" dirty="0" smtClean="0">
                <a:solidFill>
                  <a:schemeClr val="accent5">
                    <a:lumMod val="75000"/>
                  </a:schemeClr>
                </a:solidFill>
                <a:latin typeface="+mn-lt"/>
              </a:rPr>
              <a:t>la phase relevant du comptable </a:t>
            </a:r>
            <a:endParaRPr lang="fr-FR" sz="2800" dirty="0">
              <a:solidFill>
                <a:schemeClr val="accent5">
                  <a:lumMod val="75000"/>
                </a:schemeClr>
              </a:solidFill>
              <a:latin typeface="+mn-lt"/>
            </a:endParaRPr>
          </a:p>
        </p:txBody>
      </p:sp>
      <p:sp>
        <p:nvSpPr>
          <p:cNvPr id="3" name="Espace réservé du contenu 2"/>
          <p:cNvSpPr>
            <a:spLocks noGrp="1"/>
          </p:cNvSpPr>
          <p:nvPr>
            <p:ph idx="1"/>
          </p:nvPr>
        </p:nvSpPr>
        <p:spPr>
          <a:xfrm>
            <a:off x="457200" y="1268760"/>
            <a:ext cx="8229600" cy="5055840"/>
          </a:xfrm>
        </p:spPr>
        <p:txBody>
          <a:bodyPr>
            <a:normAutofit fontScale="77500" lnSpcReduction="20000"/>
          </a:bodyPr>
          <a:lstStyle/>
          <a:p>
            <a:r>
              <a:rPr lang="fr-FR" dirty="0" smtClean="0"/>
              <a:t>le contrôle de la régularité de l'ordre de dépense et de la présence des pièces justificatives.</a:t>
            </a:r>
          </a:p>
          <a:p>
            <a:r>
              <a:rPr lang="fr-FR" dirty="0" smtClean="0"/>
              <a:t> Plusieurs éléments sont, ainsi, examinés : </a:t>
            </a:r>
          </a:p>
          <a:p>
            <a:pPr marL="514350" indent="-514350">
              <a:buFont typeface="+mj-lt"/>
              <a:buAutoNum type="arabicPeriod"/>
            </a:pPr>
            <a:r>
              <a:rPr lang="fr-FR" dirty="0" smtClean="0"/>
              <a:t>qualité de l’ordonnateur, </a:t>
            </a:r>
          </a:p>
          <a:p>
            <a:pPr marL="514350" indent="-514350">
              <a:buFont typeface="+mj-lt"/>
              <a:buAutoNum type="arabicPeriod"/>
            </a:pPr>
            <a:r>
              <a:rPr lang="fr-FR" dirty="0" smtClean="0"/>
              <a:t>bonne imputation budgétaire de la dépense, </a:t>
            </a:r>
          </a:p>
          <a:p>
            <a:pPr marL="514350" indent="-514350">
              <a:buFont typeface="+mj-lt"/>
              <a:buAutoNum type="arabicPeriod"/>
            </a:pPr>
            <a:r>
              <a:rPr lang="fr-FR" dirty="0" smtClean="0"/>
              <a:t>disponibilité des crédits, </a:t>
            </a:r>
          </a:p>
          <a:p>
            <a:pPr marL="514350" indent="-514350">
              <a:buFont typeface="+mj-lt"/>
              <a:buAutoNum type="arabicPeriod"/>
            </a:pPr>
            <a:r>
              <a:rPr lang="fr-FR" dirty="0" smtClean="0"/>
              <a:t>validité de la créance (notamment, au regard de la règle du service fait).</a:t>
            </a:r>
          </a:p>
          <a:p>
            <a:r>
              <a:rPr lang="fr-FR" dirty="0" smtClean="0"/>
              <a:t>La constatation du service fait consiste a </a:t>
            </a:r>
            <a:r>
              <a:rPr lang="fr-FR" b="1" dirty="0" smtClean="0"/>
              <a:t>vérifier la réalité de la dette. Cette opération a donc pour </a:t>
            </a:r>
            <a:r>
              <a:rPr lang="fr-FR" dirty="0" smtClean="0"/>
              <a:t>objectif de s’assurer que le tiers avec lequel l’établissement a traite a bien accompli les obligations qui lui incombent (exemple : que les biens commandes ont bien été livrés). La date de service fait pour chacune des factures doit être renseignée sur ≪ l’attestation du service fait ≫ ou sur la facture directement.</a:t>
            </a:r>
          </a:p>
          <a:p>
            <a:r>
              <a:rPr lang="fr-FR" b="1" dirty="0" smtClean="0"/>
              <a:t>La saisie du service fait doit être effectuée dès constatation du service fait, et donc indépendamment de la réception et/ou de la saisie de la facture.</a:t>
            </a:r>
            <a:endParaRPr lang="fr-FR"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514350" indent="-514350">
              <a:buFont typeface="+mj-lt"/>
              <a:buAutoNum type="arabicPeriod"/>
            </a:pPr>
            <a:r>
              <a:rPr lang="fr-FR" dirty="0" smtClean="0"/>
              <a:t>Exactitude des calculs de liquidation.</a:t>
            </a:r>
          </a:p>
          <a:p>
            <a:pPr marL="514350" indent="-514350">
              <a:buFont typeface="+mj-lt"/>
              <a:buAutoNum type="arabicPeriod"/>
            </a:pPr>
            <a:r>
              <a:rPr lang="fr-FR" dirty="0" smtClean="0"/>
              <a:t>Intervention préalable des contrôles réglementaires et la production des justifications.</a:t>
            </a:r>
          </a:p>
          <a:p>
            <a:pPr marL="514350" indent="-514350">
              <a:buFont typeface="+mj-lt"/>
              <a:buAutoNum type="arabicPeriod"/>
            </a:pPr>
            <a:r>
              <a:rPr lang="fr-FR" dirty="0" smtClean="0"/>
              <a:t>Le respect des règles de prescription et de déchéance.</a:t>
            </a:r>
          </a:p>
          <a:p>
            <a:pPr marL="514350" indent="-514350">
              <a:buFont typeface="+mj-lt"/>
              <a:buAutoNum type="arabicPeriod"/>
            </a:pPr>
            <a:r>
              <a:rPr lang="fr-FR" dirty="0" smtClean="0"/>
              <a:t>Le caractère libératoire du règlement.(qui éteint la dette)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124744"/>
            <a:ext cx="8229600" cy="5199856"/>
          </a:xfrm>
        </p:spPr>
        <p:txBody>
          <a:bodyPr>
            <a:normAutofit/>
          </a:bodyPr>
          <a:lstStyle/>
          <a:p>
            <a:pPr algn="just"/>
            <a:r>
              <a:rPr lang="fr-FR" dirty="0" smtClean="0"/>
              <a:t>En cas d’irrégularités, le comptable doit suspendre le paiement et en informer l’ordonnateur qui peut, alors, procéder à une réquisition du comptable, cette réquisition ayant pour effet de transférer la responsabilité de la dépense du premier au second. </a:t>
            </a:r>
          </a:p>
          <a:p>
            <a:r>
              <a:rPr lang="fr-FR" dirty="0" smtClean="0"/>
              <a:t>Le comptable doit, cependant, outrepasser cette ordre de réquisition dans certains cas:</a:t>
            </a:r>
          </a:p>
          <a:p>
            <a:pPr marL="514350" indent="-514350">
              <a:buFont typeface="+mj-lt"/>
              <a:buAutoNum type="arabicPeriod"/>
            </a:pPr>
            <a:r>
              <a:rPr lang="fr-FR" dirty="0" smtClean="0"/>
              <a:t>l’indisponibilité des crédits, </a:t>
            </a:r>
          </a:p>
          <a:p>
            <a:pPr marL="514350" indent="-514350">
              <a:buFont typeface="+mj-lt"/>
              <a:buAutoNum type="arabicPeriod"/>
            </a:pPr>
            <a:r>
              <a:rPr lang="fr-FR" dirty="0" smtClean="0"/>
              <a:t>l’absence de service fait ou encore</a:t>
            </a:r>
          </a:p>
          <a:p>
            <a:pPr marL="514350" indent="-514350">
              <a:buFont typeface="+mj-lt"/>
              <a:buAutoNum type="arabicPeriod"/>
            </a:pPr>
            <a:r>
              <a:rPr lang="fr-FR" dirty="0" smtClean="0"/>
              <a:t> le caractère non libératoire du règlement</a:t>
            </a:r>
            <a:endParaRPr lang="fr-F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124744"/>
            <a:ext cx="8229600" cy="5199856"/>
          </a:xfrm>
        </p:spPr>
        <p:txBody>
          <a:bodyPr/>
          <a:lstStyle/>
          <a:p>
            <a:pPr algn="just"/>
            <a:endParaRPr lang="fr-FR" dirty="0" smtClean="0"/>
          </a:p>
          <a:p>
            <a:pPr algn="just"/>
            <a:r>
              <a:rPr lang="fr-FR" dirty="0" smtClean="0"/>
              <a:t> Le comptable doit, par ailleurs, vérifier la non application de la prescription quadriennale des dettes des personnes publiques : en d’autres termes, lorsque l’Etat n’a pas payé une dépense dans un délai de quatre ans à compter du premier jour de l’année suivant celle au cours de laquelle les droits ont été acquis par le créancier, la dette est prescrite et le comptable doit refuser de payer la dépense.</a:t>
            </a:r>
          </a:p>
          <a:p>
            <a:pPr algn="just"/>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fontScale="90000"/>
          </a:bodyPr>
          <a:lstStyle/>
          <a:p>
            <a:r>
              <a:rPr lang="fr-FR" sz="2800" dirty="0" smtClean="0">
                <a:solidFill>
                  <a:srgbClr val="FF0000"/>
                </a:solidFill>
                <a:latin typeface="+mn-lt"/>
              </a:rPr>
              <a:t>Principe de séparation des ordonnateurs et des comptables</a:t>
            </a:r>
            <a:endParaRPr lang="fr-FR" sz="2800" dirty="0">
              <a:solidFill>
                <a:srgbClr val="FF0000"/>
              </a:solidFill>
              <a:latin typeface="+mn-lt"/>
            </a:endParaRPr>
          </a:p>
        </p:txBody>
      </p:sp>
      <p:sp>
        <p:nvSpPr>
          <p:cNvPr id="3" name="Espace réservé du contenu 2"/>
          <p:cNvSpPr>
            <a:spLocks noGrp="1"/>
          </p:cNvSpPr>
          <p:nvPr>
            <p:ph idx="1"/>
          </p:nvPr>
        </p:nvSpPr>
        <p:spPr>
          <a:xfrm>
            <a:off x="457200" y="1340768"/>
            <a:ext cx="8229600" cy="4983832"/>
          </a:xfrm>
        </p:spPr>
        <p:txBody>
          <a:bodyPr>
            <a:normAutofit fontScale="85000" lnSpcReduction="10000"/>
          </a:bodyPr>
          <a:lstStyle/>
          <a:p>
            <a:r>
              <a:rPr lang="fr-FR" dirty="0" smtClean="0"/>
              <a:t>Ce principe revêt plusieurs significations. C’est d’abord une déclinaison en matière de finances publiques du principe de séparation des pouvoirs existant au plan politique.</a:t>
            </a:r>
          </a:p>
          <a:p>
            <a:r>
              <a:rPr lang="fr-FR" dirty="0" smtClean="0"/>
              <a:t> Au plan économique, ce principe assure une certaine division du travail. L’intérêt d’une telle séparation est, alors, d’assurer que les agents qui décident des mouvements de fonds ne pourront eux-mêmes procéder à l’exécution desdits mouvements, et inversement, de manière à garantir la régularité des maniements de fonds publics et à éviter des malversations. </a:t>
            </a:r>
          </a:p>
          <a:p>
            <a:pPr>
              <a:buNone/>
            </a:pPr>
            <a:endParaRPr lang="fr-FR" dirty="0" smtClean="0"/>
          </a:p>
          <a:p>
            <a:pPr>
              <a:buNone/>
            </a:pPr>
            <a:endParaRPr lang="fr-FR" dirty="0" smtClean="0"/>
          </a:p>
          <a:p>
            <a:pPr>
              <a:buNone/>
            </a:pPr>
            <a:r>
              <a:rPr lang="fr-FR" dirty="0" smtClean="0"/>
              <a:t>	Plus généralement, cette séparation permet d’assurer un meilleur contrôle des deniers publics, tant par le contrôle réciproque entre ordonnateurs et comptables que par la comparaison des écritures comptables de chacun de ces agents. </a:t>
            </a:r>
            <a:endParaRPr lang="fr-FR" dirty="0"/>
          </a:p>
        </p:txBody>
      </p:sp>
      <p:sp>
        <p:nvSpPr>
          <p:cNvPr id="4" name="Flèche vers le bas 3"/>
          <p:cNvSpPr/>
          <p:nvPr/>
        </p:nvSpPr>
        <p:spPr>
          <a:xfrm>
            <a:off x="4211960" y="4365104"/>
            <a:ext cx="50405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les fonctions d'ordonnateurs sont incompatibles avec celles des comptables. L'intérêt de cette règle est de faciliter les contrôles et par là même de lutter contre la fraude, en interdisant que le même agent puisse engager une dépense et la payer, ou décider d'une recette et la recouvrer</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36680"/>
          </a:xfrm>
        </p:spPr>
        <p:txBody>
          <a:bodyPr>
            <a:normAutofit/>
          </a:bodyPr>
          <a:lstStyle/>
          <a:p>
            <a:pPr algn="ctr"/>
            <a:r>
              <a:rPr lang="fr-FR" sz="3200" dirty="0" smtClean="0">
                <a:solidFill>
                  <a:schemeClr val="tx1"/>
                </a:solidFill>
                <a:latin typeface="+mn-lt"/>
              </a:rPr>
              <a:t>Les dépenses d’investissement</a:t>
            </a:r>
            <a:endParaRPr lang="fr-FR" sz="3200" dirty="0">
              <a:solidFill>
                <a:schemeClr val="tx1"/>
              </a:solidFill>
              <a:latin typeface="+mn-lt"/>
            </a:endParaRPr>
          </a:p>
        </p:txBody>
      </p:sp>
      <p:sp>
        <p:nvSpPr>
          <p:cNvPr id="3" name="Espace réservé du contenu 2"/>
          <p:cNvSpPr>
            <a:spLocks noGrp="1"/>
          </p:cNvSpPr>
          <p:nvPr>
            <p:ph idx="1"/>
          </p:nvPr>
        </p:nvSpPr>
        <p:spPr>
          <a:xfrm>
            <a:off x="457200" y="1484784"/>
            <a:ext cx="8229600" cy="4839816"/>
          </a:xfrm>
        </p:spPr>
        <p:txBody>
          <a:bodyPr/>
          <a:lstStyle/>
          <a:p>
            <a:r>
              <a:rPr lang="fr-FR" dirty="0" smtClean="0"/>
              <a:t>Les dépenses d’investissement sont prévues dans les plans de développement économique et social. Toutefois, les objectifs ne sont pas toujours réalisés.</a:t>
            </a:r>
          </a:p>
          <a:p>
            <a:pPr>
              <a:buNone/>
            </a:pPr>
            <a:endParaRPr lang="fr-FR" dirty="0" smtClean="0"/>
          </a:p>
          <a:p>
            <a:pPr>
              <a:buNone/>
            </a:pPr>
            <a:r>
              <a:rPr lang="fr-FR" dirty="0" smtClean="0"/>
              <a:t>	Les autorisations de programmes ne constituent plus le « coût global d’un projet » mais « la limite supérieure des dépenses que les ordonnateurs sont autorisés à engager ».</a:t>
            </a:r>
            <a:endParaRPr lang="fr-FR" dirty="0"/>
          </a:p>
        </p:txBody>
      </p:sp>
      <p:sp>
        <p:nvSpPr>
          <p:cNvPr id="4" name="Flèche vers le bas 3"/>
          <p:cNvSpPr/>
          <p:nvPr/>
        </p:nvSpPr>
        <p:spPr>
          <a:xfrm>
            <a:off x="3995936" y="2852936"/>
            <a:ext cx="720080"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15416"/>
            <a:ext cx="8229600" cy="1872208"/>
          </a:xfrm>
        </p:spPr>
        <p:txBody>
          <a:bodyPr>
            <a:normAutofit/>
          </a:bodyPr>
          <a:lstStyle/>
          <a:p>
            <a:r>
              <a:rPr lang="fr-FR" sz="3600" i="1" u="sng" dirty="0" smtClean="0"/>
              <a:t>Évaluation prévisionnelle des recettes</a:t>
            </a:r>
            <a:r>
              <a:rPr lang="fr-FR" i="1" u="sng" dirty="0" smtClean="0"/>
              <a:t/>
            </a:r>
            <a:br>
              <a:rPr lang="fr-FR" i="1" u="sng" dirty="0" smtClean="0"/>
            </a:br>
            <a:endParaRPr lang="fr-FR" dirty="0"/>
          </a:p>
        </p:txBody>
      </p:sp>
      <p:sp>
        <p:nvSpPr>
          <p:cNvPr id="3" name="Espace réservé du texte 2"/>
          <p:cNvSpPr>
            <a:spLocks noGrp="1"/>
          </p:cNvSpPr>
          <p:nvPr>
            <p:ph type="body" idx="1"/>
          </p:nvPr>
        </p:nvSpPr>
        <p:spPr>
          <a:xfrm>
            <a:off x="457200" y="1412776"/>
            <a:ext cx="4040188" cy="1101824"/>
          </a:xfrm>
        </p:spPr>
        <p:txBody>
          <a:bodyPr/>
          <a:lstStyle/>
          <a:p>
            <a:r>
              <a:rPr lang="fr-FR" sz="2000" dirty="0" smtClean="0">
                <a:solidFill>
                  <a:srgbClr val="FF0000"/>
                </a:solidFill>
              </a:rPr>
              <a:t>Méthodes de prévision indirecte</a:t>
            </a:r>
            <a:endParaRPr lang="fr-FR" sz="2000" dirty="0">
              <a:solidFill>
                <a:srgbClr val="FF0000"/>
              </a:solidFill>
            </a:endParaRPr>
          </a:p>
        </p:txBody>
      </p:sp>
      <p:sp>
        <p:nvSpPr>
          <p:cNvPr id="4" name="Espace réservé du texte 3"/>
          <p:cNvSpPr>
            <a:spLocks noGrp="1"/>
          </p:cNvSpPr>
          <p:nvPr>
            <p:ph type="body" sz="half" idx="3"/>
          </p:nvPr>
        </p:nvSpPr>
        <p:spPr>
          <a:xfrm>
            <a:off x="4645025" y="1412777"/>
            <a:ext cx="4041775" cy="1101824"/>
          </a:xfrm>
        </p:spPr>
        <p:txBody>
          <a:bodyPr>
            <a:normAutofit/>
          </a:bodyPr>
          <a:lstStyle/>
          <a:p>
            <a:r>
              <a:rPr lang="fr-FR" sz="2000" dirty="0" smtClean="0">
                <a:solidFill>
                  <a:srgbClr val="FF0000"/>
                </a:solidFill>
              </a:rPr>
              <a:t>Méthode de prévision directe</a:t>
            </a:r>
            <a:endParaRPr lang="fr-FR" sz="2000" dirty="0">
              <a:solidFill>
                <a:srgbClr val="FF0000"/>
              </a:solidFill>
            </a:endParaRPr>
          </a:p>
        </p:txBody>
      </p:sp>
      <p:sp>
        <p:nvSpPr>
          <p:cNvPr id="5" name="Espace réservé du contenu 4"/>
          <p:cNvSpPr>
            <a:spLocks noGrp="1"/>
          </p:cNvSpPr>
          <p:nvPr>
            <p:ph sz="quarter" idx="2"/>
          </p:nvPr>
        </p:nvSpPr>
        <p:spPr/>
        <p:txBody>
          <a:bodyPr/>
          <a:lstStyle/>
          <a:p>
            <a:r>
              <a:rPr lang="fr-FR" dirty="0" smtClean="0"/>
              <a:t>La règle de pénultième année: reconduction automatique des résultats effectifs du dernier exercice</a:t>
            </a:r>
          </a:p>
          <a:p>
            <a:r>
              <a:rPr lang="fr-FR" dirty="0" smtClean="0"/>
              <a:t>La méthode du tantième de majoration: pénultième année+ la moyenne des plus values de recettes des dernières années</a:t>
            </a:r>
            <a:endParaRPr lang="fr-FR" dirty="0"/>
          </a:p>
        </p:txBody>
      </p:sp>
      <p:sp>
        <p:nvSpPr>
          <p:cNvPr id="6" name="Espace réservé du contenu 5"/>
          <p:cNvSpPr>
            <a:spLocks noGrp="1"/>
          </p:cNvSpPr>
          <p:nvPr>
            <p:ph sz="quarter" idx="4"/>
          </p:nvPr>
        </p:nvSpPr>
        <p:spPr/>
        <p:txBody>
          <a:bodyPr/>
          <a:lstStyle/>
          <a:p>
            <a:r>
              <a:rPr lang="fr-FR" dirty="0" smtClean="0"/>
              <a:t>Évaluer directement le rendement probable de chaque impôt</a:t>
            </a:r>
          </a:p>
          <a:p>
            <a:r>
              <a:rPr lang="fr-FR" dirty="0" smtClean="0"/>
              <a:t>Méthode plus complexe</a:t>
            </a:r>
            <a:endParaRPr lang="fr-FR" dirty="0"/>
          </a:p>
        </p:txBody>
      </p:sp>
      <p:cxnSp>
        <p:nvCxnSpPr>
          <p:cNvPr id="8" name="Connecteur droit avec flèche 7"/>
          <p:cNvCxnSpPr/>
          <p:nvPr/>
        </p:nvCxnSpPr>
        <p:spPr>
          <a:xfrm flipH="1">
            <a:off x="2339752" y="2132856"/>
            <a:ext cx="72008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6156176" y="2132856"/>
            <a:ext cx="432048"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36680"/>
          </a:xfrm>
        </p:spPr>
        <p:txBody>
          <a:bodyPr>
            <a:normAutofit/>
          </a:bodyPr>
          <a:lstStyle/>
          <a:p>
            <a:r>
              <a:rPr lang="fr-FR" sz="3200" dirty="0" smtClean="0">
                <a:solidFill>
                  <a:schemeClr val="accent1">
                    <a:lumMod val="60000"/>
                    <a:lumOff val="40000"/>
                  </a:schemeClr>
                </a:solidFill>
                <a:latin typeface="+mn-lt"/>
              </a:rPr>
              <a:t>3- Les aspects techniques de la prévision</a:t>
            </a:r>
            <a:endParaRPr lang="fr-FR" sz="3200" dirty="0">
              <a:solidFill>
                <a:schemeClr val="accent1">
                  <a:lumMod val="60000"/>
                  <a:lumOff val="40000"/>
                </a:schemeClr>
              </a:solidFill>
              <a:latin typeface="+mn-lt"/>
            </a:endParaRPr>
          </a:p>
        </p:txBody>
      </p:sp>
      <p:sp>
        <p:nvSpPr>
          <p:cNvPr id="3" name="Espace réservé du contenu 2"/>
          <p:cNvSpPr>
            <a:spLocks noGrp="1"/>
          </p:cNvSpPr>
          <p:nvPr>
            <p:ph idx="1"/>
          </p:nvPr>
        </p:nvSpPr>
        <p:spPr>
          <a:xfrm>
            <a:off x="457200" y="1484784"/>
            <a:ext cx="8229600" cy="4839816"/>
          </a:xfrm>
        </p:spPr>
        <p:txBody>
          <a:bodyPr>
            <a:normAutofit/>
          </a:bodyPr>
          <a:lstStyle/>
          <a:p>
            <a:pPr algn="just"/>
            <a:r>
              <a:rPr lang="fr-FR" sz="3200" dirty="0" smtClean="0"/>
              <a:t>Cette aspect vise à améliorer la gestion budgétaire par une rationalisation en précisant la finalité des actions à entreprendre et en choisissant les moyens les plus adéquats permettant d’atteindre d’une manière efficace et efficiente les objectifs planifiés.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348648"/>
          </a:xfrm>
        </p:spPr>
        <p:txBody>
          <a:bodyPr>
            <a:normAutofit fontScale="90000"/>
          </a:bodyPr>
          <a:lstStyle/>
          <a:p>
            <a:endParaRPr lang="fr-FR" dirty="0"/>
          </a:p>
        </p:txBody>
      </p:sp>
      <p:sp>
        <p:nvSpPr>
          <p:cNvPr id="3" name="Espace réservé du contenu 2"/>
          <p:cNvSpPr>
            <a:spLocks noGrp="1"/>
          </p:cNvSpPr>
          <p:nvPr>
            <p:ph idx="1"/>
          </p:nvPr>
        </p:nvSpPr>
        <p:spPr/>
        <p:txBody>
          <a:bodyPr/>
          <a:lstStyle/>
          <a:p>
            <a:pPr>
              <a:buNone/>
            </a:pPr>
            <a:r>
              <a:rPr lang="fr-FR" dirty="0" smtClean="0"/>
              <a:t>A- </a:t>
            </a:r>
            <a:r>
              <a:rPr lang="fr-FR" dirty="0" err="1" smtClean="0"/>
              <a:t>planing</a:t>
            </a:r>
            <a:r>
              <a:rPr lang="fr-FR" dirty="0" smtClean="0"/>
              <a:t> </a:t>
            </a:r>
            <a:r>
              <a:rPr lang="fr-FR" dirty="0" err="1" smtClean="0"/>
              <a:t>programming</a:t>
            </a:r>
            <a:r>
              <a:rPr lang="fr-FR" dirty="0" smtClean="0"/>
              <a:t> </a:t>
            </a:r>
            <a:r>
              <a:rPr lang="fr-FR" dirty="0" err="1" smtClean="0"/>
              <a:t>budgéting</a:t>
            </a:r>
            <a:r>
              <a:rPr lang="fr-FR" dirty="0" smtClean="0"/>
              <a:t> </a:t>
            </a:r>
            <a:r>
              <a:rPr lang="fr-FR" dirty="0" err="1" smtClean="0"/>
              <a:t>systèm</a:t>
            </a:r>
            <a:r>
              <a:rPr lang="fr-FR" dirty="0" smtClean="0"/>
              <a:t> (PPBS)</a:t>
            </a:r>
          </a:p>
          <a:p>
            <a:pPr>
              <a:buNone/>
            </a:pPr>
            <a:r>
              <a:rPr lang="fr-FR" dirty="0" smtClean="0"/>
              <a:t>						</a:t>
            </a:r>
          </a:p>
          <a:p>
            <a:pPr>
              <a:buNone/>
            </a:pPr>
            <a:r>
              <a:rPr lang="fr-FR" sz="2800" dirty="0" smtClean="0"/>
              <a:t>Les objectifs de</a:t>
            </a:r>
          </a:p>
          <a:p>
            <a:pPr>
              <a:buNone/>
            </a:pPr>
            <a:r>
              <a:rPr lang="fr-FR" sz="2800" dirty="0" smtClean="0"/>
              <a:t> l’action gouverne	-	intégration au budget</a:t>
            </a:r>
          </a:p>
          <a:p>
            <a:pPr>
              <a:buNone/>
            </a:pPr>
            <a:r>
              <a:rPr lang="fr-FR" sz="2800" dirty="0" smtClean="0"/>
              <a:t>Mentale( LT)</a:t>
            </a:r>
          </a:p>
          <a:p>
            <a:pPr>
              <a:buNone/>
            </a:pPr>
            <a:r>
              <a:rPr lang="fr-FR" sz="2800" dirty="0" smtClean="0"/>
              <a:t>				mettre au point des programmes(MT)+ les moyens pour y parvenir</a:t>
            </a:r>
          </a:p>
          <a:p>
            <a:endParaRPr lang="fr-FR" dirty="0"/>
          </a:p>
        </p:txBody>
      </p:sp>
      <p:sp>
        <p:nvSpPr>
          <p:cNvPr id="4" name="Flèche vers le bas 3"/>
          <p:cNvSpPr/>
          <p:nvPr/>
        </p:nvSpPr>
        <p:spPr>
          <a:xfrm>
            <a:off x="1331640" y="2420888"/>
            <a:ext cx="50405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vers le bas 4"/>
          <p:cNvSpPr/>
          <p:nvPr/>
        </p:nvSpPr>
        <p:spPr>
          <a:xfrm>
            <a:off x="3635896" y="2420888"/>
            <a:ext cx="360040" cy="18722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4788024" y="2492896"/>
            <a:ext cx="432048" cy="10801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76640"/>
          </a:xfrm>
        </p:spPr>
        <p:txBody>
          <a:bodyPr>
            <a:normAutofit fontScale="90000"/>
          </a:bodyPr>
          <a:lstStyle/>
          <a:p>
            <a:endParaRPr lang="fr-FR" dirty="0"/>
          </a:p>
        </p:txBody>
      </p:sp>
      <p:sp>
        <p:nvSpPr>
          <p:cNvPr id="3" name="Espace réservé du contenu 2"/>
          <p:cNvSpPr>
            <a:spLocks noGrp="1"/>
          </p:cNvSpPr>
          <p:nvPr>
            <p:ph idx="1"/>
          </p:nvPr>
        </p:nvSpPr>
        <p:spPr>
          <a:xfrm>
            <a:off x="457200" y="1052736"/>
            <a:ext cx="8229600" cy="5271864"/>
          </a:xfrm>
        </p:spPr>
        <p:txBody>
          <a:bodyPr>
            <a:normAutofit/>
          </a:bodyPr>
          <a:lstStyle/>
          <a:p>
            <a:r>
              <a:rPr lang="fr-FR" dirty="0" smtClean="0"/>
              <a:t>Les résultats vont permettre d’évaluer la pertinence  des choix et des moyens mis en œuvre.</a:t>
            </a:r>
          </a:p>
          <a:p>
            <a:r>
              <a:rPr lang="fr-FR" dirty="0" smtClean="0"/>
              <a:t>Le choix des moyens est fonction des coûts et avantages</a:t>
            </a:r>
          </a:p>
          <a:p>
            <a:pPr>
              <a:buNone/>
            </a:pPr>
            <a:r>
              <a:rPr lang="fr-FR" dirty="0" smtClean="0">
                <a:solidFill>
                  <a:srgbClr val="FF0000"/>
                </a:solidFill>
              </a:rPr>
              <a:t>L’expérience du PPBS a rencontré de nombreux obstacles</a:t>
            </a:r>
          </a:p>
          <a:p>
            <a:pPr marL="514350" indent="-514350">
              <a:buFont typeface="+mj-lt"/>
              <a:buAutoNum type="arabicPeriod"/>
            </a:pPr>
            <a:r>
              <a:rPr lang="fr-FR" dirty="0" smtClean="0"/>
              <a:t>Les objectifs étaient définis en termes généraux</a:t>
            </a:r>
          </a:p>
          <a:p>
            <a:pPr marL="514350" indent="-514350">
              <a:buFont typeface="+mj-lt"/>
              <a:buAutoNum type="arabicPeriod"/>
            </a:pPr>
            <a:r>
              <a:rPr lang="fr-FR" dirty="0" smtClean="0"/>
              <a:t>La quantification des données faisait défaut</a:t>
            </a:r>
          </a:p>
          <a:p>
            <a:pPr marL="514350" indent="-514350">
              <a:buFont typeface="+mj-lt"/>
              <a:buAutoNum type="arabicPeriod"/>
            </a:pPr>
            <a:r>
              <a:rPr lang="fr-FR" dirty="0" smtClean="0"/>
              <a:t>Le choix des indicateurs n’était pas de nature à permettre une correcte évaluation des résultats</a:t>
            </a:r>
          </a:p>
          <a:p>
            <a:pPr marL="514350" indent="-514350">
              <a:buFont typeface="+mj-lt"/>
              <a:buAutoNum type="arabicPeriod"/>
            </a:pPr>
            <a:r>
              <a:rPr lang="fr-FR" dirty="0" smtClean="0"/>
              <a:t>Milieu administratif et politique</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36680"/>
          </a:xfrm>
        </p:spPr>
        <p:txBody>
          <a:bodyPr>
            <a:normAutofit/>
          </a:bodyPr>
          <a:lstStyle/>
          <a:p>
            <a:r>
              <a:rPr lang="fr-FR" sz="2800" dirty="0" smtClean="0">
                <a:solidFill>
                  <a:schemeClr val="tx1"/>
                </a:solidFill>
                <a:latin typeface="+mn-lt"/>
              </a:rPr>
              <a:t>B- la gestion par objectifs( MBO)( annuel)</a:t>
            </a:r>
            <a:endParaRPr lang="fr-FR" sz="2800" dirty="0">
              <a:solidFill>
                <a:schemeClr val="tx1"/>
              </a:solidFill>
              <a:latin typeface="+mn-lt"/>
            </a:endParaRPr>
          </a:p>
        </p:txBody>
      </p:sp>
      <p:sp>
        <p:nvSpPr>
          <p:cNvPr id="3" name="Espace réservé du contenu 2"/>
          <p:cNvSpPr>
            <a:spLocks noGrp="1"/>
          </p:cNvSpPr>
          <p:nvPr>
            <p:ph idx="1"/>
          </p:nvPr>
        </p:nvSpPr>
        <p:spPr>
          <a:xfrm>
            <a:off x="457200" y="1484784"/>
            <a:ext cx="8229600" cy="4839816"/>
          </a:xfrm>
        </p:spPr>
        <p:txBody>
          <a:bodyPr>
            <a:normAutofit lnSpcReduction="10000"/>
          </a:bodyPr>
          <a:lstStyle/>
          <a:p>
            <a:pPr marL="514350" indent="-514350">
              <a:buNone/>
            </a:pPr>
            <a:r>
              <a:rPr lang="fr-FR" sz="2800" dirty="0" smtClean="0">
                <a:solidFill>
                  <a:schemeClr val="accent2">
                    <a:lumMod val="75000"/>
                  </a:schemeClr>
                </a:solidFill>
              </a:rPr>
              <a:t>Ce système a les mêmes fondements que le PPBS, il vise la rationalisation de la gestion à travers:</a:t>
            </a:r>
          </a:p>
          <a:p>
            <a:pPr marL="514350" indent="-514350">
              <a:buNone/>
            </a:pPr>
            <a:endParaRPr lang="fr-FR" sz="2800" dirty="0" smtClean="0"/>
          </a:p>
          <a:p>
            <a:pPr marL="514350" indent="-514350">
              <a:buFont typeface="+mj-lt"/>
              <a:buAutoNum type="arabicPeriod"/>
            </a:pPr>
            <a:r>
              <a:rPr lang="fr-FR" sz="2800" dirty="0" smtClean="0"/>
              <a:t>Définition des objectifs en termes de résultats réalisables et mesurables</a:t>
            </a:r>
          </a:p>
          <a:p>
            <a:pPr marL="514350" indent="-514350">
              <a:buFont typeface="+mj-lt"/>
              <a:buAutoNum type="arabicPeriod"/>
            </a:pPr>
            <a:r>
              <a:rPr lang="fr-FR" sz="2800" dirty="0" smtClean="0"/>
              <a:t>Fixation des priorités</a:t>
            </a:r>
          </a:p>
          <a:p>
            <a:pPr marL="514350" indent="-514350">
              <a:buFont typeface="+mj-lt"/>
              <a:buAutoNum type="arabicPeriod"/>
            </a:pPr>
            <a:r>
              <a:rPr lang="fr-FR" sz="2800" dirty="0" smtClean="0"/>
              <a:t>La mesure des performances</a:t>
            </a:r>
          </a:p>
          <a:p>
            <a:pPr marL="514350" indent="-514350">
              <a:buNone/>
            </a:pPr>
            <a:endParaRPr lang="fr-FR" sz="2800" dirty="0" smtClean="0"/>
          </a:p>
          <a:p>
            <a:pPr marL="514350" indent="-514350">
              <a:buNone/>
            </a:pPr>
            <a:r>
              <a:rPr lang="fr-FR" sz="2800" dirty="0" smtClean="0">
                <a:solidFill>
                  <a:schemeClr val="accent2">
                    <a:lumMod val="75000"/>
                  </a:schemeClr>
                </a:solidFill>
              </a:rPr>
              <a:t>Ce système a rencontré les mêmes difficultés que le PPBS</a:t>
            </a:r>
            <a:endParaRPr lang="fr-FR" sz="2800" dirty="0">
              <a:solidFill>
                <a:schemeClr val="accent2">
                  <a:lumMod val="75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TotalTime>
  <Words>2317</Words>
  <Application>Microsoft Office PowerPoint</Application>
  <PresentationFormat>Affichage à l'écran (4:3)</PresentationFormat>
  <Paragraphs>210</Paragraphs>
  <Slides>39</Slides>
  <Notes>0</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Débit</vt:lpstr>
      <vt:lpstr>Cours :Finances publiques 3 Pr ABOULHOUDA Wiam Pr KETTANI Brahim</vt:lpstr>
      <vt:lpstr>Les méthodes de prévision budgétaire 1- les aspects économiques de la prévision</vt:lpstr>
      <vt:lpstr>2- les aspects financiers et pratiques de la prévision</vt:lpstr>
      <vt:lpstr>Les dépenses d’investissement</vt:lpstr>
      <vt:lpstr>Évaluation prévisionnelle des recettes </vt:lpstr>
      <vt:lpstr>3- Les aspects techniques de la prévision</vt:lpstr>
      <vt:lpstr>Diapositive 7</vt:lpstr>
      <vt:lpstr>Diapositive 8</vt:lpstr>
      <vt:lpstr>B- la gestion par objectifs( MBO)( annuel)</vt:lpstr>
      <vt:lpstr>C- le budget base zéro (BBZ) ( président Carter)</vt:lpstr>
      <vt:lpstr>Diapositive 11</vt:lpstr>
      <vt:lpstr>Diapositive 12</vt:lpstr>
      <vt:lpstr>Les avantages attendus</vt:lpstr>
      <vt:lpstr>Inconvénients</vt:lpstr>
      <vt:lpstr>D- la rationalisation des choix budgétaires</vt:lpstr>
      <vt:lpstr>  Les étapes d’analyse de type R.C.B. </vt:lpstr>
      <vt:lpstr>Diapositive 17</vt:lpstr>
      <vt:lpstr>Diapositive 18</vt:lpstr>
      <vt:lpstr>Diapositive 19</vt:lpstr>
      <vt:lpstr>Diapositive 20</vt:lpstr>
      <vt:lpstr>Diapositive 21</vt:lpstr>
      <vt:lpstr>Diapositive 22</vt:lpstr>
      <vt:lpstr>Diapositive 23</vt:lpstr>
      <vt:lpstr>Diapositive 24</vt:lpstr>
      <vt:lpstr>L’exécution des recettes et des dépenses</vt:lpstr>
      <vt:lpstr>Diapositive 26</vt:lpstr>
      <vt:lpstr>Diapositive 27</vt:lpstr>
      <vt:lpstr>La phase comptable</vt:lpstr>
      <vt:lpstr>Diapositive 29</vt:lpstr>
      <vt:lpstr>Diapositive 30</vt:lpstr>
      <vt:lpstr>B-L’exécution des dépenses</vt:lpstr>
      <vt:lpstr>Diapositive 32</vt:lpstr>
      <vt:lpstr>Diapositive 33</vt:lpstr>
      <vt:lpstr>la phase relevant du comptable </vt:lpstr>
      <vt:lpstr>Diapositive 35</vt:lpstr>
      <vt:lpstr>Diapositive 36</vt:lpstr>
      <vt:lpstr>Diapositive 37</vt:lpstr>
      <vt:lpstr>Principe de séparation des ordonnateurs et des comptables</vt:lpstr>
      <vt:lpstr>Diapositive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méthodes de prévision budgétaire 1- les aspects économiques de la prévision</dc:title>
  <dc:creator>mohamed</dc:creator>
  <cp:lastModifiedBy>mohamed</cp:lastModifiedBy>
  <cp:revision>2</cp:revision>
  <dcterms:created xsi:type="dcterms:W3CDTF">2020-03-18T18:21:36Z</dcterms:created>
  <dcterms:modified xsi:type="dcterms:W3CDTF">2020-03-18T21:18:29Z</dcterms:modified>
</cp:coreProperties>
</file>